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6" r:id="rId39"/>
    <p:sldId id="297" r:id="rId40"/>
  </p:sldIdLst>
  <p:sldSz cx="9144000" cy="5143500" type="screen16x9"/>
  <p:notesSz cx="6858000" cy="9144000"/>
  <p:embeddedFontLst>
    <p:embeddedFont>
      <p:font typeface="Montserrat" charset="0"/>
      <p:regular r:id="rId42"/>
      <p:bold r:id="rId43"/>
      <p:italic r:id="rId44"/>
      <p:boldItalic r:id="rId45"/>
    </p:embeddedFont>
    <p:embeddedFont>
      <p:font typeface="Calibri" pitchFamily="34" charset="0"/>
      <p:regular r:id="rId46"/>
      <p:bold r:id="rId47"/>
      <p:italic r:id="rId48"/>
      <p:boldItalic r:id="rId49"/>
    </p:embeddedFont>
    <p:embeddedFont>
      <p:font typeface="Verdana" pitchFamily="34" charset="0"/>
      <p:regular r:id="rId50"/>
      <p:bold r:id="rId51"/>
      <p:italic r:id="rId52"/>
      <p:boldItalic r:id="rId53"/>
    </p:embeddedFont>
    <p:embeddedFont>
      <p:font typeface="Constantia" pitchFamily="18" charset="0"/>
      <p:regular r:id="rId54"/>
      <p:bold r:id="rId55"/>
      <p:italic r:id="rId56"/>
      <p:boldItalic r:id="rId57"/>
    </p:embeddedFont>
    <p:embeddedFont>
      <p:font typeface="Wingdings 2" pitchFamily="18" charset="2"/>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27" autoAdjust="0"/>
    <p:restoredTop sz="94660"/>
  </p:normalViewPr>
  <p:slideViewPr>
    <p:cSldViewPr snapToGrid="0">
      <p:cViewPr varScale="1">
        <p:scale>
          <a:sx n="122" d="100"/>
          <a:sy n="122" d="100"/>
        </p:scale>
        <p:origin x="-360"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smtClean="0"/>
            <a:t>Data Frame/ dataset Loading.</a:t>
          </a:r>
          <a:endParaRPr lang="en-IN" dirty="0"/>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a:t>
          </a:r>
          <a:r>
            <a:rPr lang="en-IN" dirty="0" smtClean="0"/>
            <a:t>Entries.</a:t>
          </a:r>
          <a:endParaRPr lang="en-IN" dirty="0"/>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a:t>
          </a:r>
          <a:r>
            <a:rPr lang="en-IN" dirty="0" smtClean="0"/>
            <a:t>Impurities.</a:t>
          </a:r>
          <a:endParaRPr lang="en-IN" dirty="0"/>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a:t>
          </a:r>
          <a:r>
            <a:rPr lang="en-IN" dirty="0" smtClean="0"/>
            <a:t>types.</a:t>
          </a:r>
          <a:endParaRPr lang="en-IN" dirty="0"/>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a:t>
          </a:r>
          <a:r>
            <a:rPr lang="en-IN" dirty="0" smtClean="0"/>
            <a:t>Filtering.</a:t>
          </a:r>
          <a:endParaRPr lang="en-IN" dirty="0"/>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smtClean="0"/>
            <a:t>Numerical and Categorical values.</a:t>
          </a:r>
          <a:endParaRPr lang="en-IN" dirty="0"/>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a:t>Final </a:t>
          </a:r>
          <a:r>
            <a:rPr lang="en-IN" smtClean="0"/>
            <a:t>Summary.</a:t>
          </a:r>
          <a:endParaRPr lang="en-IN" dirty="0"/>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smtClean="0"/>
            <a:t>Merge Data Frames </a:t>
          </a:r>
          <a:r>
            <a:rPr lang="en-IN" dirty="0"/>
            <a:t>for More data </a:t>
          </a:r>
          <a:r>
            <a:rPr lang="en-IN" dirty="0" smtClean="0"/>
            <a:t>visualization.</a:t>
          </a:r>
          <a:endParaRPr lang="en-IN" dirty="0"/>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t>
        <a:bodyPr/>
        <a:lstStyle/>
        <a:p>
          <a:endParaRPr lang="en-IN"/>
        </a:p>
      </dgm:t>
    </dgm:pt>
    <dgm:pt modelId="{5843176C-822B-47FC-A98E-7524B87DAC69}" type="pres">
      <dgm:prSet presAssocID="{2D179B5E-092A-413A-9631-AAD88B225746}" presName="node" presStyleLbl="node1" presStyleIdx="0" presStyleCnt="10">
        <dgm:presLayoutVars>
          <dgm:bulletEnabled val="1"/>
        </dgm:presLayoutVars>
      </dgm:prSet>
      <dgm:spPr/>
      <dgm:t>
        <a:bodyPr/>
        <a:lstStyle/>
        <a:p>
          <a:endParaRPr lang="en-IN"/>
        </a:p>
      </dgm:t>
    </dgm:pt>
    <dgm:pt modelId="{935C4A0A-C8DC-435B-9971-ED3F43C0AD92}" type="pres">
      <dgm:prSet presAssocID="{56768801-96B3-41F4-A05B-29ED3AE049C1}" presName="sibTrans" presStyleLbl="sibTrans2D1" presStyleIdx="0" presStyleCnt="9"/>
      <dgm:spPr/>
      <dgm:t>
        <a:bodyPr/>
        <a:lstStyle/>
        <a:p>
          <a:endParaRPr lang="en-IN"/>
        </a:p>
      </dgm:t>
    </dgm:pt>
    <dgm:pt modelId="{EE5218B9-71D2-4A82-8701-39A672DCFCB5}" type="pres">
      <dgm:prSet presAssocID="{56768801-96B3-41F4-A05B-29ED3AE049C1}" presName="connectorText" presStyleLbl="sibTrans2D1" presStyleIdx="0" presStyleCnt="9"/>
      <dgm:spPr/>
      <dgm:t>
        <a:bodyPr/>
        <a:lstStyle/>
        <a:p>
          <a:endParaRPr lang="en-IN"/>
        </a:p>
      </dgm:t>
    </dgm:pt>
    <dgm:pt modelId="{4E3F2925-A928-43DB-9A22-2B6681F370AC}" type="pres">
      <dgm:prSet presAssocID="{165DB029-09DF-40BA-9FDD-07D2DF6AB8E7}" presName="node" presStyleLbl="node1" presStyleIdx="1" presStyleCnt="10">
        <dgm:presLayoutVars>
          <dgm:bulletEnabled val="1"/>
        </dgm:presLayoutVars>
      </dgm:prSet>
      <dgm:spPr/>
      <dgm:t>
        <a:bodyPr/>
        <a:lstStyle/>
        <a:p>
          <a:endParaRPr lang="en-IN"/>
        </a:p>
      </dgm:t>
    </dgm:pt>
    <dgm:pt modelId="{70D2A680-4B11-480D-B493-6D682268AFCF}" type="pres">
      <dgm:prSet presAssocID="{EB9F6141-AD65-4815-A32A-90882B9BDAAC}" presName="sibTrans" presStyleLbl="sibTrans2D1" presStyleIdx="1" presStyleCnt="9"/>
      <dgm:spPr/>
      <dgm:t>
        <a:bodyPr/>
        <a:lstStyle/>
        <a:p>
          <a:endParaRPr lang="en-IN"/>
        </a:p>
      </dgm:t>
    </dgm:pt>
    <dgm:pt modelId="{D9458098-5902-4EC7-8F95-45AF8FF089C4}" type="pres">
      <dgm:prSet presAssocID="{EB9F6141-AD65-4815-A32A-90882B9BDAAC}" presName="connectorText" presStyleLbl="sibTrans2D1" presStyleIdx="1" presStyleCnt="9"/>
      <dgm:spPr/>
      <dgm:t>
        <a:bodyPr/>
        <a:lstStyle/>
        <a:p>
          <a:endParaRPr lang="en-IN"/>
        </a:p>
      </dgm:t>
    </dgm:pt>
    <dgm:pt modelId="{529ED9AD-71FD-49EC-92B5-72C1F7F02088}" type="pres">
      <dgm:prSet presAssocID="{F1EE16A0-FA2F-42D2-ABAD-2D4F102C27C3}" presName="node" presStyleLbl="node1" presStyleIdx="2" presStyleCnt="10">
        <dgm:presLayoutVars>
          <dgm:bulletEnabled val="1"/>
        </dgm:presLayoutVars>
      </dgm:prSet>
      <dgm:spPr/>
      <dgm:t>
        <a:bodyPr/>
        <a:lstStyle/>
        <a:p>
          <a:endParaRPr lang="en-IN"/>
        </a:p>
      </dgm:t>
    </dgm:pt>
    <dgm:pt modelId="{B87F70AE-7975-4FAD-AC3F-C64C000BADC7}" type="pres">
      <dgm:prSet presAssocID="{51ABF9E2-4AB3-4B65-9713-323465124827}" presName="sibTrans" presStyleLbl="sibTrans2D1" presStyleIdx="2" presStyleCnt="9"/>
      <dgm:spPr/>
      <dgm:t>
        <a:bodyPr/>
        <a:lstStyle/>
        <a:p>
          <a:endParaRPr lang="en-IN"/>
        </a:p>
      </dgm:t>
    </dgm:pt>
    <dgm:pt modelId="{216EFDC2-DC51-4C93-9CA3-EA9D0DCF8958}" type="pres">
      <dgm:prSet presAssocID="{51ABF9E2-4AB3-4B65-9713-323465124827}" presName="connectorText" presStyleLbl="sibTrans2D1" presStyleIdx="2" presStyleCnt="9"/>
      <dgm:spPr/>
      <dgm:t>
        <a:bodyPr/>
        <a:lstStyle/>
        <a:p>
          <a:endParaRPr lang="en-IN"/>
        </a:p>
      </dgm:t>
    </dgm:pt>
    <dgm:pt modelId="{BCA87E53-C584-4654-9C67-B43637EDCA97}" type="pres">
      <dgm:prSet presAssocID="{809DFDF9-DF8C-4178-8B28-244902ECFA9D}" presName="node" presStyleLbl="node1" presStyleIdx="3" presStyleCnt="10">
        <dgm:presLayoutVars>
          <dgm:bulletEnabled val="1"/>
        </dgm:presLayoutVars>
      </dgm:prSet>
      <dgm:spPr/>
      <dgm:t>
        <a:bodyPr/>
        <a:lstStyle/>
        <a:p>
          <a:endParaRPr lang="en-IN"/>
        </a:p>
      </dgm:t>
    </dgm:pt>
    <dgm:pt modelId="{0A0AC8B7-F3DD-40B1-8885-5B2D12E473D9}" type="pres">
      <dgm:prSet presAssocID="{7CC798CA-C139-4282-958A-083D06268576}" presName="sibTrans" presStyleLbl="sibTrans2D1" presStyleIdx="3" presStyleCnt="9"/>
      <dgm:spPr/>
      <dgm:t>
        <a:bodyPr/>
        <a:lstStyle/>
        <a:p>
          <a:endParaRPr lang="en-IN"/>
        </a:p>
      </dgm:t>
    </dgm:pt>
    <dgm:pt modelId="{83609F8E-58AC-438B-97CD-7E6E0E777EE4}" type="pres">
      <dgm:prSet presAssocID="{7CC798CA-C139-4282-958A-083D06268576}" presName="connectorText" presStyleLbl="sibTrans2D1" presStyleIdx="3" presStyleCnt="9"/>
      <dgm:spPr/>
      <dgm:t>
        <a:bodyPr/>
        <a:lstStyle/>
        <a:p>
          <a:endParaRPr lang="en-IN"/>
        </a:p>
      </dgm:t>
    </dgm:pt>
    <dgm:pt modelId="{7AB2A36B-F08E-4C05-9F47-F22FEA84E1CA}" type="pres">
      <dgm:prSet presAssocID="{37A9A283-B99A-462C-953E-B0410AF1EF39}" presName="node" presStyleLbl="node1" presStyleIdx="4" presStyleCnt="10">
        <dgm:presLayoutVars>
          <dgm:bulletEnabled val="1"/>
        </dgm:presLayoutVars>
      </dgm:prSet>
      <dgm:spPr/>
      <dgm:t>
        <a:bodyPr/>
        <a:lstStyle/>
        <a:p>
          <a:endParaRPr lang="en-IN"/>
        </a:p>
      </dgm:t>
    </dgm:pt>
    <dgm:pt modelId="{A7DB9160-7B8B-4BBD-8845-D303C204A507}" type="pres">
      <dgm:prSet presAssocID="{8E7DAFAB-80BC-4EF3-A318-26E6B36FFE43}" presName="sibTrans" presStyleLbl="sibTrans2D1" presStyleIdx="4" presStyleCnt="9"/>
      <dgm:spPr/>
      <dgm:t>
        <a:bodyPr/>
        <a:lstStyle/>
        <a:p>
          <a:endParaRPr lang="en-IN"/>
        </a:p>
      </dgm:t>
    </dgm:pt>
    <dgm:pt modelId="{8399E4B9-46DD-43CE-A1BF-5F82006F2680}" type="pres">
      <dgm:prSet presAssocID="{8E7DAFAB-80BC-4EF3-A318-26E6B36FFE43}" presName="connectorText" presStyleLbl="sibTrans2D1" presStyleIdx="4" presStyleCnt="9"/>
      <dgm:spPr/>
      <dgm:t>
        <a:bodyPr/>
        <a:lstStyle/>
        <a:p>
          <a:endParaRPr lang="en-IN"/>
        </a:p>
      </dgm:t>
    </dgm:pt>
    <dgm:pt modelId="{40A47762-0F49-45AD-B203-8E6B5EAECD5C}" type="pres">
      <dgm:prSet presAssocID="{03F4216A-8A99-41FC-949B-EFC5799F3CD3}" presName="node" presStyleLbl="node1" presStyleIdx="5" presStyleCnt="10">
        <dgm:presLayoutVars>
          <dgm:bulletEnabled val="1"/>
        </dgm:presLayoutVars>
      </dgm:prSet>
      <dgm:spPr/>
      <dgm:t>
        <a:bodyPr/>
        <a:lstStyle/>
        <a:p>
          <a:endParaRPr lang="en-IN"/>
        </a:p>
      </dgm:t>
    </dgm:pt>
    <dgm:pt modelId="{87BACF1E-B87C-4870-90A2-68AA2E263400}" type="pres">
      <dgm:prSet presAssocID="{C9175AA1-F065-451B-B988-A5D81A100D0C}" presName="sibTrans" presStyleLbl="sibTrans2D1" presStyleIdx="5" presStyleCnt="9"/>
      <dgm:spPr/>
      <dgm:t>
        <a:bodyPr/>
        <a:lstStyle/>
        <a:p>
          <a:endParaRPr lang="en-IN"/>
        </a:p>
      </dgm:t>
    </dgm:pt>
    <dgm:pt modelId="{25B97652-962E-4C02-AB63-952355D819A6}" type="pres">
      <dgm:prSet presAssocID="{C9175AA1-F065-451B-B988-A5D81A100D0C}" presName="connectorText" presStyleLbl="sibTrans2D1" presStyleIdx="5" presStyleCnt="9"/>
      <dgm:spPr/>
      <dgm:t>
        <a:bodyPr/>
        <a:lstStyle/>
        <a:p>
          <a:endParaRPr lang="en-IN"/>
        </a:p>
      </dgm:t>
    </dgm:pt>
    <dgm:pt modelId="{5BDDFB5E-D998-4A6D-BF5B-74A2C854A249}" type="pres">
      <dgm:prSet presAssocID="{83AC2F55-1F6A-44F4-AC84-6D601E502E42}" presName="node" presStyleLbl="node1" presStyleIdx="6" presStyleCnt="10">
        <dgm:presLayoutVars>
          <dgm:bulletEnabled val="1"/>
        </dgm:presLayoutVars>
      </dgm:prSet>
      <dgm:spPr/>
      <dgm:t>
        <a:bodyPr/>
        <a:lstStyle/>
        <a:p>
          <a:endParaRPr lang="en-IN"/>
        </a:p>
      </dgm:t>
    </dgm:pt>
    <dgm:pt modelId="{504CD5DB-4CDA-4556-9D6F-78F5B8AFCBD5}" type="pres">
      <dgm:prSet presAssocID="{007023EA-3063-4A93-B7EB-F7BB239CFC32}" presName="sibTrans" presStyleLbl="sibTrans2D1" presStyleIdx="6" presStyleCnt="9"/>
      <dgm:spPr/>
      <dgm:t>
        <a:bodyPr/>
        <a:lstStyle/>
        <a:p>
          <a:endParaRPr lang="en-IN"/>
        </a:p>
      </dgm:t>
    </dgm:pt>
    <dgm:pt modelId="{464D0598-55A1-449E-B83C-27866835AE83}" type="pres">
      <dgm:prSet presAssocID="{007023EA-3063-4A93-B7EB-F7BB239CFC32}" presName="connectorText" presStyleLbl="sibTrans2D1" presStyleIdx="6" presStyleCnt="9"/>
      <dgm:spPr/>
      <dgm:t>
        <a:bodyPr/>
        <a:lstStyle/>
        <a:p>
          <a:endParaRPr lang="en-IN"/>
        </a:p>
      </dgm:t>
    </dgm:pt>
    <dgm:pt modelId="{8D92A822-001F-4078-99EE-60672AFBAA3D}" type="pres">
      <dgm:prSet presAssocID="{26927A68-422D-40DB-9BC2-9B2D3D3CE169}" presName="node" presStyleLbl="node1" presStyleIdx="7" presStyleCnt="10">
        <dgm:presLayoutVars>
          <dgm:bulletEnabled val="1"/>
        </dgm:presLayoutVars>
      </dgm:prSet>
      <dgm:spPr/>
      <dgm:t>
        <a:bodyPr/>
        <a:lstStyle/>
        <a:p>
          <a:endParaRPr lang="en-IN"/>
        </a:p>
      </dgm:t>
    </dgm:pt>
    <dgm:pt modelId="{B7C4B99A-BBD2-4CF5-AB25-91A9A0C48069}" type="pres">
      <dgm:prSet presAssocID="{2C413658-FA08-4574-B71D-E7E126086622}" presName="sibTrans" presStyleLbl="sibTrans2D1" presStyleIdx="7" presStyleCnt="9"/>
      <dgm:spPr/>
      <dgm:t>
        <a:bodyPr/>
        <a:lstStyle/>
        <a:p>
          <a:endParaRPr lang="en-IN"/>
        </a:p>
      </dgm:t>
    </dgm:pt>
    <dgm:pt modelId="{7ED6DAF7-4E3F-40F5-B800-19814C6FFEB2}" type="pres">
      <dgm:prSet presAssocID="{2C413658-FA08-4574-B71D-E7E126086622}" presName="connectorText" presStyleLbl="sibTrans2D1" presStyleIdx="7" presStyleCnt="9"/>
      <dgm:spPr/>
      <dgm:t>
        <a:bodyPr/>
        <a:lstStyle/>
        <a:p>
          <a:endParaRPr lang="en-IN"/>
        </a:p>
      </dgm:t>
    </dgm:pt>
    <dgm:pt modelId="{B68766E1-5CAD-4869-86F0-E64F11110238}" type="pres">
      <dgm:prSet presAssocID="{FC4D4BF9-BD31-4C03-8240-1A4BDA8FE18F}" presName="node" presStyleLbl="node1" presStyleIdx="8" presStyleCnt="10">
        <dgm:presLayoutVars>
          <dgm:bulletEnabled val="1"/>
        </dgm:presLayoutVars>
      </dgm:prSet>
      <dgm:spPr/>
      <dgm:t>
        <a:bodyPr/>
        <a:lstStyle/>
        <a:p>
          <a:endParaRPr lang="en-IN"/>
        </a:p>
      </dgm:t>
    </dgm:pt>
    <dgm:pt modelId="{ED9BA058-610F-4891-B052-6317742A82EB}" type="pres">
      <dgm:prSet presAssocID="{7EA35646-543C-4C94-979E-E09F2E116DA8}" presName="sibTrans" presStyleLbl="sibTrans2D1" presStyleIdx="8" presStyleCnt="9"/>
      <dgm:spPr/>
      <dgm:t>
        <a:bodyPr/>
        <a:lstStyle/>
        <a:p>
          <a:endParaRPr lang="en-IN"/>
        </a:p>
      </dgm:t>
    </dgm:pt>
    <dgm:pt modelId="{EAA4F50D-B449-4C02-979A-8C100124CBC9}" type="pres">
      <dgm:prSet presAssocID="{7EA35646-543C-4C94-979E-E09F2E116DA8}" presName="connectorText" presStyleLbl="sibTrans2D1" presStyleIdx="8" presStyleCnt="9"/>
      <dgm:spPr/>
      <dgm:t>
        <a:bodyPr/>
        <a:lstStyle/>
        <a:p>
          <a:endParaRPr lang="en-IN"/>
        </a:p>
      </dgm:t>
    </dgm:pt>
    <dgm:pt modelId="{044FFDAC-6EC1-4D72-8170-FA1C5DE18515}" type="pres">
      <dgm:prSet presAssocID="{13BED26B-882F-40DE-BAFD-F79118FC20A1}" presName="node" presStyleLbl="node1" presStyleIdx="9" presStyleCnt="10">
        <dgm:presLayoutVars>
          <dgm:bulletEnabled val="1"/>
        </dgm:presLayoutVars>
      </dgm:prSet>
      <dgm:spPr/>
      <dgm:t>
        <a:bodyPr/>
        <a:lstStyle/>
        <a:p>
          <a:endParaRPr lang="en-IN"/>
        </a:p>
      </dgm:t>
    </dgm:pt>
  </dgm:ptLst>
  <dgm:cxnLst>
    <dgm:cxn modelId="{4BBA4FB9-312D-4B81-9467-9F7AC5834D7D}" type="presOf" srcId="{56768801-96B3-41F4-A05B-29ED3AE049C1}" destId="{935C4A0A-C8DC-435B-9971-ED3F43C0AD92}"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AD00BE4E-B7A1-46A3-B11C-942C63269185}" type="presOf" srcId="{FC4D4BF9-BD31-4C03-8240-1A4BDA8FE18F}" destId="{B68766E1-5CAD-4869-86F0-E64F11110238}" srcOrd="0" destOrd="0" presId="urn:microsoft.com/office/officeart/2005/8/layout/process5"/>
    <dgm:cxn modelId="{534CD3D6-5A2D-4D60-B168-9FCCA67C87B5}" type="presOf" srcId="{007023EA-3063-4A93-B7EB-F7BB239CFC32}" destId="{464D0598-55A1-449E-B83C-27866835AE83}" srcOrd="1" destOrd="0" presId="urn:microsoft.com/office/officeart/2005/8/layout/process5"/>
    <dgm:cxn modelId="{052189FF-607F-45D5-A950-3A3D1EF9C560}" srcId="{6875525D-2F9F-4A8C-8977-7DCE07412910}" destId="{03F4216A-8A99-41FC-949B-EFC5799F3CD3}" srcOrd="5" destOrd="0" parTransId="{EB7A10CB-7B09-486B-AF92-B41970CA41E6}" sibTransId="{C9175AA1-F065-451B-B988-A5D81A100D0C}"/>
    <dgm:cxn modelId="{2310A4D8-2752-4376-8128-574F38DE81B9}" srcId="{6875525D-2F9F-4A8C-8977-7DCE07412910}" destId="{37A9A283-B99A-462C-953E-B0410AF1EF39}" srcOrd="4" destOrd="0" parTransId="{43FB2A02-0182-411F-8DC1-47E377EE16BD}" sibTransId="{8E7DAFAB-80BC-4EF3-A318-26E6B36FFE43}"/>
    <dgm:cxn modelId="{BFDFDE2A-8AE9-4C17-B671-7C7517542F8D}" type="presOf" srcId="{7CC798CA-C139-4282-958A-083D06268576}" destId="{83609F8E-58AC-438B-97CD-7E6E0E777EE4}"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22A2B078-C46A-4569-8A59-1825A185D042}" type="presOf" srcId="{8E7DAFAB-80BC-4EF3-A318-26E6B36FFE43}" destId="{8399E4B9-46DD-43CE-A1BF-5F82006F2680}" srcOrd="1"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501213DA-1DA9-48C1-A64D-BCFD6FB25EE5}" type="presOf" srcId="{C9175AA1-F065-451B-B988-A5D81A100D0C}" destId="{87BACF1E-B87C-4870-90A2-68AA2E263400}" srcOrd="0" destOrd="0" presId="urn:microsoft.com/office/officeart/2005/8/layout/process5"/>
    <dgm:cxn modelId="{F6F4CFFF-E553-4424-90AA-44F8FABFC3B0}" srcId="{6875525D-2F9F-4A8C-8977-7DCE07412910}" destId="{26927A68-422D-40DB-9BC2-9B2D3D3CE169}" srcOrd="7" destOrd="0" parTransId="{3963E313-494D-4B17-A6DF-144E4EEFF307}" sibTransId="{2C413658-FA08-4574-B71D-E7E126086622}"/>
    <dgm:cxn modelId="{253C82C9-E008-4171-B0CD-3F97459C1CD0}" type="presOf" srcId="{007023EA-3063-4A93-B7EB-F7BB239CFC32}" destId="{504CD5DB-4CDA-4556-9D6F-78F5B8AFCBD5}"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9EC8F714-9AFA-48CA-BEB5-BFF6C131AFBE}" type="presOf" srcId="{8E7DAFAB-80BC-4EF3-A318-26E6B36FFE43}" destId="{A7DB9160-7B8B-4BBD-8845-D303C204A507}" srcOrd="0"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44C1455D-F3E9-42C3-9871-8041A2B28FE0}" type="presOf" srcId="{37A9A283-B99A-462C-953E-B0410AF1EF39}" destId="{7AB2A36B-F08E-4C05-9F47-F22FEA84E1CA}" srcOrd="0"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19A9C702-4FCC-4515-8BC7-33BD12335B48}" srcId="{6875525D-2F9F-4A8C-8977-7DCE07412910}" destId="{165DB029-09DF-40BA-9FDD-07D2DF6AB8E7}" srcOrd="1" destOrd="0" parTransId="{D60DF80D-905B-445B-8DD8-DC6F988D5581}" sibTransId="{EB9F6141-AD65-4815-A32A-90882B9BDAAC}"/>
    <dgm:cxn modelId="{CA1A0BA3-0BA3-464A-8565-414E83EE6889}" type="presOf" srcId="{26927A68-422D-40DB-9BC2-9B2D3D3CE169}" destId="{8D92A822-001F-4078-99EE-60672AFBAA3D}"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5C1F0DB7-9E0C-425F-A2D3-D2DC0C545C71}" srcId="{6875525D-2F9F-4A8C-8977-7DCE07412910}" destId="{FC4D4BF9-BD31-4C03-8240-1A4BDA8FE18F}" srcOrd="8" destOrd="0" parTransId="{E918C1E3-1857-4EFD-87D2-DA9A46DCBBDB}" sibTransId="{7EA35646-543C-4C94-979E-E09F2E116DA8}"/>
    <dgm:cxn modelId="{400DBCC8-5E8D-4A55-8072-EEC9200CD147}" type="presOf" srcId="{165DB029-09DF-40BA-9FDD-07D2DF6AB8E7}" destId="{4E3F2925-A928-43DB-9A22-2B6681F370AC}"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AB0CEEE-AC80-48AA-9AF3-5652C875DFA4}" type="presOf" srcId="{56768801-96B3-41F4-A05B-29ED3AE049C1}" destId="{EE5218B9-71D2-4A82-8701-39A672DCFCB5}" srcOrd="1"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24B40C4A-F8DA-4BAB-A940-BEED88D531CB}" type="presOf" srcId="{7EA35646-543C-4C94-979E-E09F2E116DA8}" destId="{ED9BA058-610F-4891-B052-6317742A82EB}" srcOrd="0" destOrd="0" presId="urn:microsoft.com/office/officeart/2005/8/layout/process5"/>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Segregate </a:t>
          </a:r>
        </a:p>
        <a:p>
          <a:pPr lvl="0" algn="ctr" defTabSz="622300">
            <a:lnSpc>
              <a:spcPct val="90000"/>
            </a:lnSpc>
            <a:spcBef>
              <a:spcPct val="0"/>
            </a:spcBef>
            <a:spcAft>
              <a:spcPct val="35000"/>
            </a:spcAft>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Marge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Final Summery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11/5/2022</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11/5/2022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11/5/2022</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C9B81F-C347-4BEF-BFDF-29C42F48304A}" type="datetimeFigureOut">
              <a:rPr lang="en-US" smtClean="0"/>
              <a:pPr/>
              <a:t>11/5/2022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11/5/2022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11/5/2022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11/5/2022</a:t>
            </a:fld>
            <a:endParaRPr lang="en-US" dirty="0">
              <a:solidFill>
                <a:schemeClr val="tx2">
                  <a:shade val="90000"/>
                </a:schemeClr>
              </a:solidFill>
            </a:endParaRPr>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fade/>
  </p:transition>
  <p:timing>
    <p:tnLst>
      <p:par>
        <p:cTn id="1" dur="indefinite" restart="never" nodeType="tmRoot"/>
      </p:par>
    </p:tnLst>
  </p:timing>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olab.research.google.com/drive/1lHRTQtxQshk5A_yYcCpy4zfh02RSwlua?usp=sharing" TargetMode="External"/><Relationship Id="rId5" Type="http://schemas.openxmlformats.org/officeDocument/2006/relationships/image" Target="../media/image3.png"/><Relationship Id="rId4" Type="http://schemas.openxmlformats.org/officeDocument/2006/relationships/hyperlink" Target="PTRC"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80727"/>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r>
              <a:rPr lang="en-GB" sz="4200" b="1" dirty="0">
                <a:solidFill>
                  <a:srgbClr val="CC0000"/>
                </a:solidFill>
                <a:latin typeface="Montserrat"/>
                <a:ea typeface="Montserrat"/>
                <a:cs typeface="Montserrat"/>
                <a:sym typeface="Montserrat"/>
              </a:rPr>
              <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l="14296" r="15781"/>
          <a:stretch/>
        </p:blipFill>
        <p:spPr>
          <a:xfrm>
            <a:off x="3996727" y="4403953"/>
            <a:ext cx="361640" cy="290919"/>
          </a:xfrm>
          <a:prstGeom prst="rect">
            <a:avLst/>
          </a:prstGeom>
        </p:spPr>
      </p:pic>
      <p:sp>
        <p:nvSpPr>
          <p:cNvPr id="3" name="Rectangle 2"/>
          <p:cNvSpPr/>
          <p:nvPr/>
        </p:nvSpPr>
        <p:spPr>
          <a:xfrm>
            <a:off x="4620473" y="4424527"/>
            <a:ext cx="4134895" cy="523220"/>
          </a:xfrm>
          <a:prstGeom prst="rect">
            <a:avLst/>
          </a:prstGeom>
        </p:spPr>
        <p:txBody>
          <a:bodyPr wrap="square">
            <a:spAutoFit/>
          </a:bodyPr>
          <a:lstStyle/>
          <a:p>
            <a:r>
              <a:rPr lang="en-IN" dirty="0" smtClean="0">
                <a:hlinkClick r:id="rId4" action="ppaction://hlinkfile"/>
              </a:rPr>
              <a:t>https://github.com/nitesh7083/EDA-Capstone-Project.git</a:t>
            </a:r>
            <a:endParaRPr lang="en-IN" dirty="0"/>
          </a:p>
        </p:txBody>
      </p:sp>
      <p:pic>
        <p:nvPicPr>
          <p:cNvPr id="7" name="Picture 6"/>
          <p:cNvPicPr>
            <a:picLocks noChangeAspect="1"/>
          </p:cNvPicPr>
          <p:nvPr/>
        </p:nvPicPr>
        <p:blipFill rotWithShape="1">
          <a:blip r:embed="rId5">
            <a:extLst>
              <a:ext uri="{28A0092B-C50C-407E-A947-70E740481C1C}">
                <a14:useLocalDpi xmlns:a14="http://schemas.microsoft.com/office/drawing/2010/main" xmlns="" val="0"/>
              </a:ext>
            </a:extLst>
          </a:blip>
          <a:srcRect t="29204" b="26991"/>
          <a:stretch/>
        </p:blipFill>
        <p:spPr>
          <a:xfrm>
            <a:off x="3752048" y="3662714"/>
            <a:ext cx="790828" cy="351330"/>
          </a:xfrm>
          <a:prstGeom prst="rect">
            <a:avLst/>
          </a:prstGeom>
        </p:spPr>
      </p:pic>
      <p:sp>
        <p:nvSpPr>
          <p:cNvPr id="8" name="Rectangle 7"/>
          <p:cNvSpPr/>
          <p:nvPr/>
        </p:nvSpPr>
        <p:spPr>
          <a:xfrm>
            <a:off x="4659549" y="3667586"/>
            <a:ext cx="4179651" cy="523220"/>
          </a:xfrm>
          <a:prstGeom prst="rect">
            <a:avLst/>
          </a:prstGeom>
        </p:spPr>
        <p:txBody>
          <a:bodyPr wrap="square">
            <a:spAutoFit/>
          </a:bodyPr>
          <a:lstStyle/>
          <a:p>
            <a:r>
              <a:rPr lang="en-IN" dirty="0" smtClean="0">
                <a:hlinkClick r:id="rId6"/>
              </a:rPr>
              <a:t>https://colab.research.google.com/drive/1lHRTQtxQshk5A_yYcCpy4zfh02RSwlua?usp=sharing</a:t>
            </a:r>
            <a:endParaRPr lang="en-IN" dirty="0"/>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normAutofit fontScale="90000"/>
          </a:bodyPr>
          <a:lstStyle/>
          <a:p>
            <a:r>
              <a:rPr lang="en-IN" dirty="0" smtClean="0"/>
              <a:t>Data Frame </a:t>
            </a:r>
            <a:r>
              <a:rPr lang="en-IN" dirty="0"/>
              <a:t>Loading…….</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24282" y="538083"/>
            <a:ext cx="1848897" cy="536550"/>
          </a:xfrm>
          <a:prstGeom prst="rect">
            <a:avLst/>
          </a:prstGeom>
        </p:spPr>
      </p:pic>
      <p:pic>
        <p:nvPicPr>
          <p:cNvPr id="7" name="Picture 6" descr="Untitled.png"/>
          <p:cNvPicPr>
            <a:picLocks noChangeAspect="1"/>
          </p:cNvPicPr>
          <p:nvPr/>
        </p:nvPicPr>
        <p:blipFill>
          <a:blip r:embed="rId4"/>
          <a:stretch>
            <a:fillRect/>
          </a:stretch>
        </p:blipFill>
        <p:spPr>
          <a:xfrm>
            <a:off x="0" y="1165660"/>
            <a:ext cx="9144000" cy="3273478"/>
          </a:xfrm>
          <a:prstGeom prst="rect">
            <a:avLst/>
          </a:prstGeom>
        </p:spPr>
      </p:pic>
    </p:spTree>
    <p:extLst>
      <p:ext uri="{BB962C8B-B14F-4D97-AF65-F5344CB8AC3E}">
        <p14:creationId xmlns:p14="http://schemas.microsoft.com/office/powerpoint/2010/main" xmlns="" val="3680031240"/>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normAutofit fontScale="90000"/>
          </a:bodyPr>
          <a:lstStyle/>
          <a:p>
            <a:r>
              <a:rPr lang="en-IN" dirty="0" err="1"/>
              <a:t>DataFrame</a:t>
            </a:r>
            <a:r>
              <a:rPr lang="en-IN" dirty="0"/>
              <a:t> Loading…….</a:t>
            </a:r>
          </a:p>
        </p:txBody>
      </p:sp>
      <p:pic>
        <p:nvPicPr>
          <p:cNvPr id="9" name="Picture 8" descr="2022-11-03 (2).png"/>
          <p:cNvPicPr>
            <a:picLocks noChangeAspect="1"/>
          </p:cNvPicPr>
          <p:nvPr/>
        </p:nvPicPr>
        <p:blipFill>
          <a:blip r:embed="rId2"/>
          <a:stretch>
            <a:fillRect/>
          </a:stretch>
        </p:blipFill>
        <p:spPr>
          <a:xfrm>
            <a:off x="144723" y="598291"/>
            <a:ext cx="8670356" cy="4178201"/>
          </a:xfrm>
          <a:prstGeom prst="rect">
            <a:avLst/>
          </a:prstGeom>
        </p:spPr>
      </p:pic>
      <p:sp>
        <p:nvSpPr>
          <p:cNvPr id="10" name="Rounded Rectangular Callout 9"/>
          <p:cNvSpPr/>
          <p:nvPr/>
        </p:nvSpPr>
        <p:spPr>
          <a:xfrm>
            <a:off x="4978681" y="591688"/>
            <a:ext cx="3073940" cy="673240"/>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a:t>
            </a:r>
            <a:r>
              <a:rPr lang="en-GB" dirty="0">
                <a:ln w="0"/>
                <a:solidFill>
                  <a:schemeClr val="accent6">
                    <a:lumMod val="75000"/>
                  </a:schemeClr>
                </a:solidFill>
                <a:effectLst>
                  <a:outerShdw blurRad="38100" dist="25400" dir="5400000" algn="ctr" rotWithShape="0">
                    <a:srgbClr val="6E747A">
                      <a:alpha val="43000"/>
                    </a:srgbClr>
                  </a:outerShdw>
                </a:effectLst>
              </a:rPr>
              <a:t> The head () method returns a specified number of rows, string from the </a:t>
            </a:r>
            <a:r>
              <a:rPr lang="en-GB" dirty="0" smtClean="0">
                <a:ln w="0"/>
                <a:solidFill>
                  <a:schemeClr val="accent6">
                    <a:lumMod val="75000"/>
                  </a:schemeClr>
                </a:solidFill>
                <a:effectLst>
                  <a:outerShdw blurRad="38100" dist="25400" dir="5400000" algn="ctr" rotWithShape="0">
                    <a:srgbClr val="6E747A">
                      <a:alpha val="43000"/>
                    </a:srgbClr>
                  </a:outerShdw>
                </a:effectLst>
              </a:rPr>
              <a:t>top.</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078189" y="3084858"/>
            <a:ext cx="3947400" cy="355656"/>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100" dirty="0">
                <a:ln w="0"/>
                <a:solidFill>
                  <a:schemeClr val="accent6">
                    <a:lumMod val="75000"/>
                  </a:schemeClr>
                </a:solidFill>
                <a:effectLst>
                  <a:outerShdw blurRad="38100" dist="25400" dir="5400000" algn="ctr" rotWithShape="0">
                    <a:srgbClr val="6E747A">
                      <a:alpha val="43000"/>
                    </a:srgbClr>
                  </a:outerShdw>
                </a:effectLst>
              </a:rPr>
              <a:t>2.</a:t>
            </a:r>
            <a:r>
              <a:rPr lang="en-GB" sz="1100" dirty="0">
                <a:ln w="0"/>
                <a:solidFill>
                  <a:schemeClr val="accent6">
                    <a:lumMod val="75000"/>
                  </a:schemeClr>
                </a:solidFill>
                <a:effectLst>
                  <a:outerShdw blurRad="38100" dist="25400" dir="5400000" algn="ctr" rotWithShape="0">
                    <a:srgbClr val="6E747A">
                      <a:alpha val="43000"/>
                    </a:srgbClr>
                  </a:outerShdw>
                </a:effectLst>
              </a:rPr>
              <a:t> The tail () method returns a specified number of rows, string from the bottom. Default o/p 5 bottom </a:t>
            </a:r>
            <a:r>
              <a:rPr lang="en-GB" sz="1100" dirty="0" smtClean="0">
                <a:ln w="0"/>
                <a:solidFill>
                  <a:schemeClr val="accent6">
                    <a:lumMod val="75000"/>
                  </a:schemeClr>
                </a:solidFill>
                <a:effectLst>
                  <a:outerShdw blurRad="38100" dist="25400" dir="5400000" algn="ctr" rotWithShape="0">
                    <a:srgbClr val="6E747A">
                      <a:alpha val="43000"/>
                    </a:srgbClr>
                  </a:outerShdw>
                </a:effectLst>
              </a:rPr>
              <a:t>rows.</a:t>
            </a:r>
            <a:endParaRPr lang="en-IN" sz="1100"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222872991"/>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0"/>
            <a:ext cx="8520600" cy="657801"/>
          </a:xfrm>
        </p:spPr>
        <p:txBody>
          <a:bodyPr>
            <a:noAutofit/>
          </a:bodyPr>
          <a:lstStyle/>
          <a:p>
            <a:pPr lvl="0"/>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Drop </a:t>
            </a:r>
            <a:r>
              <a:rPr lang="en-IN" sz="2400" b="1" dirty="0"/>
              <a:t>Duplicate Entry</a:t>
            </a:r>
            <a:br>
              <a:rPr lang="en-IN" sz="2400" b="1" dirty="0"/>
            </a:br>
            <a:endParaRPr lang="en-IN" sz="2400" b="1"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smtClean="0"/>
              <a:t>data 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a:t>
            </a:r>
            <a:r>
              <a:rPr lang="en-GB" dirty="0">
                <a:ln w="0"/>
                <a:solidFill>
                  <a:schemeClr val="accent6">
                    <a:lumMod val="75000"/>
                  </a:schemeClr>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6">
                    <a:lumMod val="75000"/>
                  </a:schemeClr>
                </a:solidFill>
                <a:effectLst>
                  <a:outerShdw blurRad="38100" dist="25400" dir="5400000" algn="ctr" rotWithShape="0">
                    <a:srgbClr val="6E747A">
                      <a:alpha val="43000"/>
                    </a:srgbClr>
                  </a:outerShdw>
                </a:effectLst>
              </a:rPr>
              <a:t>dataframe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9" name="Picture 8" descr="duplicate.png"/>
          <p:cNvPicPr>
            <a:picLocks noChangeAspect="1"/>
          </p:cNvPicPr>
          <p:nvPr/>
        </p:nvPicPr>
        <p:blipFill>
          <a:blip r:embed="rId2"/>
          <a:stretch>
            <a:fillRect/>
          </a:stretch>
        </p:blipFill>
        <p:spPr>
          <a:xfrm>
            <a:off x="124990" y="1788225"/>
            <a:ext cx="8776963" cy="2764321"/>
          </a:xfrm>
          <a:prstGeom prst="rect">
            <a:avLst/>
          </a:prstGeom>
        </p:spPr>
      </p:pic>
      <p:sp>
        <p:nvSpPr>
          <p:cNvPr id="10" name="Rounded Rectangular Callout 9"/>
          <p:cNvSpPr/>
          <p:nvPr/>
        </p:nvSpPr>
        <p:spPr>
          <a:xfrm>
            <a:off x="6567485" y="3762920"/>
            <a:ext cx="2484417" cy="436334"/>
          </a:xfrm>
          <a:prstGeom prst="wedgeRoundRectCallout">
            <a:avLst>
              <a:gd name="adj1" fmla="val -101975"/>
              <a:gd name="adj2" fmla="val -7547"/>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a:t>
            </a:r>
            <a:r>
              <a:rPr lang="en-GB" dirty="0">
                <a:ln w="0"/>
                <a:solidFill>
                  <a:schemeClr val="accent6">
                    <a:lumMod val="75000"/>
                  </a:schemeClr>
                </a:solidFill>
                <a:effectLst>
                  <a:outerShdw blurRad="38100" dist="25400" dir="5400000" algn="ctr" rotWithShape="0">
                    <a:srgbClr val="6E747A">
                      <a:alpha val="43000"/>
                    </a:srgbClr>
                  </a:outerShdw>
                </a:effectLst>
              </a:rPr>
              <a:t> Identify duplicate entries</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990987" y="2585775"/>
            <a:ext cx="3055106" cy="446954"/>
          </a:xfrm>
          <a:prstGeom prst="wedgeRoundRectCallout">
            <a:avLst>
              <a:gd name="adj1" fmla="val -84667"/>
              <a:gd name="adj2" fmla="val 19121"/>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smtClean="0">
                <a:ln w="0"/>
                <a:solidFill>
                  <a:schemeClr val="accent6">
                    <a:lumMod val="75000"/>
                  </a:schemeClr>
                </a:solidFill>
                <a:effectLst>
                  <a:outerShdw blurRad="38100" dist="38100" dir="2700000" algn="tl">
                    <a:srgbClr val="000000">
                      <a:alpha val="43137"/>
                    </a:srgbClr>
                  </a:outerShdw>
                </a:effectLst>
              </a:rPr>
              <a:t>1.</a:t>
            </a:r>
            <a:r>
              <a:rPr lang="en-GB" dirty="0" smtClean="0">
                <a:ln w="0"/>
                <a:solidFill>
                  <a:schemeClr val="accent6">
                    <a:lumMod val="75000"/>
                  </a:schemeClr>
                </a:solidFill>
                <a:effectLst>
                  <a:outerShdw blurRad="38100" dist="38100" dir="2700000" algn="tl">
                    <a:srgbClr val="000000">
                      <a:alpha val="43137"/>
                    </a:srgbClr>
                  </a:outerShdw>
                </a:effectLst>
              </a:rPr>
              <a:t>Shape </a:t>
            </a:r>
            <a:r>
              <a:rPr lang="en-GB" dirty="0">
                <a:ln w="0"/>
                <a:solidFill>
                  <a:schemeClr val="accent6">
                    <a:lumMod val="75000"/>
                  </a:schemeClr>
                </a:solidFill>
                <a:effectLst>
                  <a:outerShdw blurRad="38100" dist="38100" dir="2700000" algn="tl">
                    <a:srgbClr val="000000">
                      <a:alpha val="43137"/>
                    </a:srgbClr>
                  </a:outerShdw>
                </a:effectLst>
              </a:rPr>
              <a:t>of data (</a:t>
            </a:r>
            <a:r>
              <a:rPr lang="en-GB" dirty="0" smtClean="0">
                <a:ln w="0"/>
                <a:solidFill>
                  <a:schemeClr val="accent6">
                    <a:lumMod val="75000"/>
                  </a:schemeClr>
                </a:solidFill>
                <a:effectLst>
                  <a:outerShdw blurRad="38100" dist="38100" dir="2700000" algn="tl">
                    <a:srgbClr val="000000">
                      <a:alpha val="43137"/>
                    </a:srgbClr>
                  </a:outerShdw>
                </a:effectLst>
              </a:rPr>
              <a:t>Rows &amp; Columns</a:t>
            </a:r>
            <a:r>
              <a:rPr lang="en-GB" dirty="0">
                <a:ln w="0"/>
                <a:solidFill>
                  <a:schemeClr val="accent6">
                    <a:lumMod val="75000"/>
                  </a:schemeClr>
                </a:solidFill>
                <a:effectLst>
                  <a:outerShdw blurRad="38100" dist="38100" dir="2700000" algn="tl">
                    <a:srgbClr val="000000">
                      <a:alpha val="43137"/>
                    </a:srgbClr>
                  </a:outerShdw>
                </a:effectLst>
              </a:rPr>
              <a:t>)</a:t>
            </a:r>
            <a:endParaRPr lang="en-IN" dirty="0">
              <a:ln w="0"/>
              <a:solidFill>
                <a:schemeClr val="accent6">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29252119"/>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noAutofit/>
          </a:bodyPr>
          <a:lstStyle/>
          <a:p>
            <a:pPr lvl="0"/>
            <a:r>
              <a:rPr lang="en-IN" sz="2400" b="1" dirty="0"/>
              <a:t>Drop Duplicate Entry</a:t>
            </a:r>
            <a:br>
              <a:rPr lang="en-IN" sz="2400" b="1" dirty="0"/>
            </a:br>
            <a:endParaRPr lang="en-IN" sz="2400" b="1" dirty="0"/>
          </a:p>
        </p:txBody>
      </p:sp>
      <p:pic>
        <p:nvPicPr>
          <p:cNvPr id="9" name="Picture 8" descr="duplicate 2.png"/>
          <p:cNvPicPr>
            <a:picLocks noChangeAspect="1"/>
          </p:cNvPicPr>
          <p:nvPr/>
        </p:nvPicPr>
        <p:blipFill>
          <a:blip r:embed="rId2"/>
          <a:stretch>
            <a:fillRect/>
          </a:stretch>
        </p:blipFill>
        <p:spPr>
          <a:xfrm>
            <a:off x="144925" y="828880"/>
            <a:ext cx="8999075" cy="3556166"/>
          </a:xfrm>
          <a:prstGeom prst="rect">
            <a:avLst/>
          </a:prstGeom>
        </p:spPr>
      </p:pic>
      <p:sp>
        <p:nvSpPr>
          <p:cNvPr id="10" name="Rounded Rectangular Callout 9"/>
          <p:cNvSpPr/>
          <p:nvPr/>
        </p:nvSpPr>
        <p:spPr>
          <a:xfrm>
            <a:off x="6253355" y="610202"/>
            <a:ext cx="2785391" cy="389718"/>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smtClean="0">
                <a:ln w="0"/>
                <a:solidFill>
                  <a:schemeClr val="accent6">
                    <a:lumMod val="75000"/>
                  </a:schemeClr>
                </a:solidFill>
                <a:effectLst>
                  <a:outerShdw blurRad="38100" dist="25400" dir="5400000" algn="ctr" rotWithShape="0">
                    <a:srgbClr val="6E747A">
                      <a:alpha val="43000"/>
                    </a:srgbClr>
                  </a:outerShdw>
                </a:effectLst>
              </a:rPr>
              <a:t>1.Print </a:t>
            </a:r>
            <a:r>
              <a:rPr lang="en-IN" sz="1200" dirty="0">
                <a:ln w="0"/>
                <a:solidFill>
                  <a:schemeClr val="accent6">
                    <a:lumMod val="75000"/>
                  </a:schemeClr>
                </a:solidFill>
                <a:effectLst>
                  <a:outerShdw blurRad="38100" dist="25400" dir="5400000" algn="ctr" rotWithShape="0">
                    <a:srgbClr val="6E747A">
                      <a:alpha val="43000"/>
                    </a:srgbClr>
                  </a:outerShdw>
                </a:effectLst>
              </a:rPr>
              <a:t>Duplicate Entry Data of </a:t>
            </a:r>
            <a:r>
              <a:rPr lang="en-IN" sz="1200" dirty="0" smtClean="0">
                <a:ln w="0"/>
                <a:solidFill>
                  <a:schemeClr val="accent6">
                    <a:lumMod val="75000"/>
                  </a:schemeClr>
                </a:solidFill>
                <a:effectLst>
                  <a:outerShdw blurRad="38100" dist="25400" dir="5400000" algn="ctr" rotWithShape="0">
                    <a:srgbClr val="6E747A">
                      <a:alpha val="43000"/>
                    </a:srgbClr>
                  </a:outerShdw>
                </a:effectLst>
              </a:rPr>
              <a:t>play </a:t>
            </a:r>
            <a:r>
              <a:rPr lang="en-IN" sz="1200" dirty="0" err="1" smtClean="0">
                <a:ln w="0"/>
                <a:solidFill>
                  <a:schemeClr val="accent6">
                    <a:lumMod val="75000"/>
                  </a:schemeClr>
                </a:solidFill>
                <a:effectLst>
                  <a:outerShdw blurRad="38100" dist="25400" dir="5400000" algn="ctr" rotWithShape="0">
                    <a:srgbClr val="6E747A">
                      <a:alpha val="43000"/>
                    </a:srgbClr>
                  </a:outerShdw>
                </a:effectLst>
              </a:rPr>
              <a:t>store_df</a:t>
            </a:r>
            <a:endParaRPr lang="en-IN" sz="120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7119603" y="3489424"/>
            <a:ext cx="2024397" cy="740498"/>
          </a:xfrm>
          <a:prstGeom prst="wedgeRoundRectCallout">
            <a:avLst>
              <a:gd name="adj1" fmla="val -166179"/>
              <a:gd name="adj2" fmla="val 22356"/>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100" dirty="0" smtClean="0">
                <a:ln w="0"/>
                <a:solidFill>
                  <a:schemeClr val="accent6">
                    <a:lumMod val="75000"/>
                  </a:schemeClr>
                </a:solidFill>
                <a:effectLst>
                  <a:outerShdw blurRad="38100" dist="25400" dir="5400000" algn="ctr" rotWithShape="0">
                    <a:srgbClr val="6E747A">
                      <a:alpha val="43000"/>
                    </a:srgbClr>
                  </a:outerShdw>
                </a:effectLst>
              </a:rPr>
              <a:t>2.Remove Duplicate Entry </a:t>
            </a:r>
            <a:r>
              <a:rPr lang="en-IN" sz="1100" dirty="0">
                <a:ln w="0"/>
                <a:solidFill>
                  <a:schemeClr val="accent6">
                    <a:lumMod val="75000"/>
                  </a:schemeClr>
                </a:solidFill>
                <a:effectLst>
                  <a:outerShdw blurRad="38100" dist="25400" dir="5400000" algn="ctr" rotWithShape="0">
                    <a:srgbClr val="6E747A">
                      <a:alpha val="43000"/>
                    </a:srgbClr>
                  </a:outerShdw>
                </a:effectLst>
              </a:rPr>
              <a:t>Data from </a:t>
            </a:r>
            <a:r>
              <a:rPr lang="en-IN" sz="1100" dirty="0" smtClean="0">
                <a:ln w="0"/>
                <a:solidFill>
                  <a:schemeClr val="accent6">
                    <a:lumMod val="75000"/>
                  </a:schemeClr>
                </a:solidFill>
                <a:effectLst>
                  <a:outerShdw blurRad="38100" dist="25400" dir="5400000" algn="ctr" rotWithShape="0">
                    <a:srgbClr val="6E747A">
                      <a:alpha val="43000"/>
                    </a:srgbClr>
                  </a:outerShdw>
                </a:effectLst>
              </a:rPr>
              <a:t>play </a:t>
            </a:r>
            <a:r>
              <a:rPr lang="en-IN" sz="1100" dirty="0" err="1" smtClean="0">
                <a:ln w="0"/>
                <a:solidFill>
                  <a:schemeClr val="accent6">
                    <a:lumMod val="75000"/>
                  </a:schemeClr>
                </a:solidFill>
                <a:effectLst>
                  <a:outerShdw blurRad="38100" dist="25400" dir="5400000" algn="ctr" rotWithShape="0">
                    <a:srgbClr val="6E747A">
                      <a:alpha val="43000"/>
                    </a:srgbClr>
                  </a:outerShdw>
                </a:effectLst>
              </a:rPr>
              <a:t>store_df</a:t>
            </a:r>
            <a:r>
              <a:rPr lang="en-IN" sz="1100" dirty="0">
                <a:ln w="0"/>
                <a:solidFill>
                  <a:schemeClr val="accent6">
                    <a:lumMod val="75000"/>
                  </a:schemeClr>
                </a:solidFill>
                <a:effectLst>
                  <a:outerShdw blurRad="38100" dist="25400" dir="5400000" algn="ctr" rotWithShape="0">
                    <a:srgbClr val="6E747A">
                      <a:alpha val="43000"/>
                    </a:srgbClr>
                  </a:outerShdw>
                </a:effectLst>
              </a:rPr>
              <a:t>, print </a:t>
            </a:r>
            <a:r>
              <a:rPr lang="en-IN" sz="1100" dirty="0" smtClean="0">
                <a:ln w="0"/>
                <a:solidFill>
                  <a:schemeClr val="accent6">
                    <a:lumMod val="75000"/>
                  </a:schemeClr>
                </a:solidFill>
                <a:effectLst>
                  <a:outerShdw blurRad="38100" dist="25400" dir="5400000" algn="ctr" rotWithShape="0">
                    <a:srgbClr val="6E747A">
                      <a:alpha val="43000"/>
                    </a:srgbClr>
                  </a:outerShdw>
                </a:effectLst>
              </a:rPr>
              <a:t>shape of </a:t>
            </a:r>
            <a:r>
              <a:rPr lang="en-IN" sz="1100" dirty="0">
                <a:ln w="0"/>
                <a:solidFill>
                  <a:schemeClr val="accent6">
                    <a:lumMod val="75000"/>
                  </a:schemeClr>
                </a:solidFill>
                <a:effectLst>
                  <a:outerShdw blurRad="38100" dist="25400" dir="5400000" algn="ctr" rotWithShape="0">
                    <a:srgbClr val="6E747A">
                      <a:alpha val="43000"/>
                    </a:srgbClr>
                  </a:outerShdw>
                </a:effectLst>
              </a:rPr>
              <a:t>data after removing duplicate </a:t>
            </a:r>
            <a:r>
              <a:rPr lang="en-IN" sz="1100" dirty="0" smtClean="0">
                <a:ln w="0"/>
                <a:solidFill>
                  <a:schemeClr val="accent6">
                    <a:lumMod val="75000"/>
                  </a:schemeClr>
                </a:solidFill>
                <a:effectLst>
                  <a:outerShdw blurRad="38100" dist="25400" dir="5400000" algn="ctr" rotWithShape="0">
                    <a:srgbClr val="6E747A">
                      <a:alpha val="43000"/>
                    </a:srgbClr>
                  </a:outerShdw>
                </a:effectLst>
              </a:rPr>
              <a:t>entry.</a:t>
            </a:r>
            <a:endParaRPr lang="en-IN" sz="1100"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67950740"/>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noAutofit/>
          </a:bodyPr>
          <a:lstStyle/>
          <a:p>
            <a:pPr lvl="0"/>
            <a:r>
              <a:rPr lang="en-IN" sz="1800" dirty="0" smtClean="0"/>
              <a:t/>
            </a:r>
            <a:br>
              <a:rPr lang="en-IN" sz="1800" dirty="0" smtClean="0"/>
            </a:br>
            <a:r>
              <a:rPr lang="en-IN" sz="1800" dirty="0" smtClean="0"/>
              <a:t/>
            </a:r>
            <a:br>
              <a:rPr lang="en-IN" sz="1800" dirty="0" smtClean="0"/>
            </a:br>
            <a:r>
              <a:rPr lang="en-IN" sz="1800" dirty="0" smtClean="0"/>
              <a:t/>
            </a:r>
            <a:br>
              <a:rPr lang="en-IN" sz="1800" dirty="0" smtClean="0"/>
            </a:br>
            <a:r>
              <a:rPr lang="en-IN" sz="2400" b="1" dirty="0" smtClean="0"/>
              <a:t>Remove Visual impurities</a:t>
            </a:r>
            <a:r>
              <a:rPr lang="en-IN" sz="1800" dirty="0"/>
              <a:t/>
            </a:r>
            <a:br>
              <a:rPr lang="en-IN" sz="1800" dirty="0"/>
            </a:br>
            <a:endParaRPr lang="en-IN" sz="1800"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10" name="Picture 9" descr="unnecessary.png"/>
          <p:cNvPicPr>
            <a:picLocks noChangeAspect="1"/>
          </p:cNvPicPr>
          <p:nvPr/>
        </p:nvPicPr>
        <p:blipFill>
          <a:blip r:embed="rId2"/>
          <a:stretch>
            <a:fillRect/>
          </a:stretch>
        </p:blipFill>
        <p:spPr>
          <a:xfrm>
            <a:off x="0" y="1825300"/>
            <a:ext cx="9144000" cy="1957289"/>
          </a:xfrm>
          <a:prstGeom prst="rect">
            <a:avLst/>
          </a:prstGeom>
        </p:spPr>
      </p:pic>
      <p:sp>
        <p:nvSpPr>
          <p:cNvPr id="11" name="Rounded Rectangular Callout 10"/>
          <p:cNvSpPr/>
          <p:nvPr/>
        </p:nvSpPr>
        <p:spPr>
          <a:xfrm>
            <a:off x="5180022" y="2316681"/>
            <a:ext cx="3055106" cy="583990"/>
          </a:xfrm>
          <a:prstGeom prst="wedgeRoundRectCallout">
            <a:avLst>
              <a:gd name="adj1" fmla="val -86260"/>
              <a:gd name="adj2" fmla="val 3218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Check </a:t>
            </a:r>
            <a:r>
              <a:rPr lang="en-IN" dirty="0" smtClean="0">
                <a:ln w="0"/>
                <a:solidFill>
                  <a:schemeClr val="accent6">
                    <a:lumMod val="75000"/>
                  </a:schemeClr>
                </a:solidFill>
                <a:effectLst>
                  <a:outerShdw blurRad="38100" dist="25400" dir="5400000" algn="ctr" rotWithShape="0">
                    <a:srgbClr val="6E747A">
                      <a:alpha val="43000"/>
                    </a:srgbClr>
                  </a:outerShdw>
                </a:effectLst>
              </a:rPr>
              <a:t>data frame </a:t>
            </a:r>
            <a:r>
              <a:rPr lang="en-IN" dirty="0">
                <a:ln w="0"/>
                <a:solidFill>
                  <a:schemeClr val="accent6">
                    <a:lumMod val="75000"/>
                  </a:schemeClr>
                </a:solidFill>
                <a:effectLst>
                  <a:outerShdw blurRad="38100" dist="25400" dir="5400000" algn="ctr" rotWithShape="0">
                    <a:srgbClr val="6E747A">
                      <a:alpha val="43000"/>
                    </a:srgbClr>
                  </a:outerShdw>
                </a:effectLst>
              </a:rPr>
              <a:t>and replace + and $ with blank so it works like delete.</a:t>
            </a:r>
          </a:p>
        </p:txBody>
      </p:sp>
      <p:sp>
        <p:nvSpPr>
          <p:cNvPr id="12" name="Rounded Rectangular Callout 11"/>
          <p:cNvSpPr/>
          <p:nvPr/>
        </p:nvSpPr>
        <p:spPr>
          <a:xfrm>
            <a:off x="5415702" y="4456322"/>
            <a:ext cx="1550561" cy="446954"/>
          </a:xfrm>
          <a:prstGeom prst="wedgeRoundRectCallout">
            <a:avLst>
              <a:gd name="adj1" fmla="val -52827"/>
              <a:gd name="adj2" fmla="val -20287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xmlns="" val="348285932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noAutofit/>
          </a:bodyPr>
          <a:lstStyle/>
          <a:p>
            <a:pPr lvl="0"/>
            <a:r>
              <a:rPr lang="en-IN" sz="3200" b="1" dirty="0"/>
              <a:t>Find Unique, Null Count and Data type</a:t>
            </a:r>
          </a:p>
        </p:txBody>
      </p:sp>
      <p:sp>
        <p:nvSpPr>
          <p:cNvPr id="3" name="TextBox 2"/>
          <p:cNvSpPr txBox="1"/>
          <p:nvPr/>
        </p:nvSpPr>
        <p:spPr>
          <a:xfrm>
            <a:off x="97691" y="671210"/>
            <a:ext cx="769473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smtClean="0">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10" name="Picture 9" descr="jjjj.png"/>
          <p:cNvPicPr>
            <a:picLocks noChangeAspect="1"/>
          </p:cNvPicPr>
          <p:nvPr/>
        </p:nvPicPr>
        <p:blipFill>
          <a:blip r:embed="rId2"/>
          <a:stretch>
            <a:fillRect/>
          </a:stretch>
        </p:blipFill>
        <p:spPr>
          <a:xfrm>
            <a:off x="197352" y="2111673"/>
            <a:ext cx="8722981" cy="2611852"/>
          </a:xfrm>
          <a:prstGeom prst="rect">
            <a:avLst/>
          </a:prstGeom>
        </p:spPr>
      </p:pic>
      <p:sp>
        <p:nvSpPr>
          <p:cNvPr id="11" name="Left-Right Arrow 10"/>
          <p:cNvSpPr/>
          <p:nvPr/>
        </p:nvSpPr>
        <p:spPr>
          <a:xfrm>
            <a:off x="2205379" y="3890854"/>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ine Callout 3 11"/>
          <p:cNvSpPr/>
          <p:nvPr/>
        </p:nvSpPr>
        <p:spPr>
          <a:xfrm>
            <a:off x="4759072" y="4049890"/>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a:solidFill>
            <a:schemeClr val="bg1">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Total value of App and Unique value </a:t>
            </a:r>
            <a:r>
              <a:rPr lang="en-IN" dirty="0" smtClean="0">
                <a:ln w="0"/>
                <a:solidFill>
                  <a:schemeClr val="accent6">
                    <a:lumMod val="75000"/>
                  </a:schemeClr>
                </a:solidFill>
                <a:effectLst>
                  <a:outerShdw blurRad="38100" dist="25400" dir="5400000" algn="ctr" rotWithShape="0">
                    <a:srgbClr val="6E747A">
                      <a:alpha val="43000"/>
                    </a:srgbClr>
                  </a:outerShdw>
                </a:effectLst>
              </a:rPr>
              <a:t>is different</a:t>
            </a:r>
            <a:r>
              <a:rPr lang="en-IN" dirty="0">
                <a:ln w="0"/>
                <a:solidFill>
                  <a:schemeClr val="accent6">
                    <a:lumMod val="75000"/>
                  </a:schemeClr>
                </a:solidFill>
                <a:effectLst>
                  <a:outerShdw blurRad="38100" dist="25400" dir="5400000" algn="ctr" rotWithShape="0">
                    <a:srgbClr val="6E747A">
                      <a:alpha val="43000"/>
                    </a:srgbClr>
                  </a:outerShdw>
                </a:effectLst>
              </a:rPr>
              <a:t>, which means some App entries are </a:t>
            </a:r>
            <a:r>
              <a:rPr lang="en-IN" dirty="0" smtClean="0">
                <a:ln w="0"/>
                <a:solidFill>
                  <a:schemeClr val="accent6">
                    <a:lumMod val="75000"/>
                  </a:schemeClr>
                </a:solidFill>
                <a:effectLst>
                  <a:outerShdw blurRad="38100" dist="25400" dir="5400000" algn="ctr" rotWithShape="0">
                    <a:srgbClr val="6E747A">
                      <a:alpha val="43000"/>
                    </a:srgbClr>
                  </a:outerShdw>
                </a:effectLst>
              </a:rPr>
              <a:t>repeated.</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2598073128"/>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noAutofit/>
          </a:bodyPr>
          <a:lstStyle/>
          <a:p>
            <a:r>
              <a:rPr lang="en-IN" sz="3600" b="1" dirty="0"/>
              <a:t>Information From Data Digging</a:t>
            </a:r>
          </a:p>
        </p:txBody>
      </p:sp>
      <p:pic>
        <p:nvPicPr>
          <p:cNvPr id="9" name="Picture 8" descr="kaka.png"/>
          <p:cNvPicPr>
            <a:picLocks noChangeAspect="1"/>
          </p:cNvPicPr>
          <p:nvPr/>
        </p:nvPicPr>
        <p:blipFill>
          <a:blip r:embed="rId2"/>
          <a:stretch>
            <a:fillRect/>
          </a:stretch>
        </p:blipFill>
        <p:spPr>
          <a:xfrm>
            <a:off x="1664339" y="1106580"/>
            <a:ext cx="8262492" cy="2890867"/>
          </a:xfrm>
          <a:prstGeom prst="rect">
            <a:avLst/>
          </a:prstGeom>
        </p:spPr>
      </p:pic>
      <p:sp>
        <p:nvSpPr>
          <p:cNvPr id="10" name="Rounded Rectangular Callout 9"/>
          <p:cNvSpPr/>
          <p:nvPr/>
        </p:nvSpPr>
        <p:spPr>
          <a:xfrm>
            <a:off x="94129" y="1222325"/>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11" name="Rounded Rectangular Callout 10"/>
          <p:cNvSpPr/>
          <p:nvPr/>
        </p:nvSpPr>
        <p:spPr>
          <a:xfrm>
            <a:off x="6277188" y="1108022"/>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12" name="Rounded Rectangular Callout 11"/>
          <p:cNvSpPr/>
          <p:nvPr/>
        </p:nvSpPr>
        <p:spPr>
          <a:xfrm>
            <a:off x="2629506" y="4216766"/>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xmlns="" val="2585647400"/>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noAutofit/>
          </a:bodyPr>
          <a:lstStyle/>
          <a:p>
            <a:r>
              <a:rPr lang="en-IN" sz="3600" b="1"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xmlns="" val="2185854273"/>
              </p:ext>
            </p:extLst>
          </p:nvPr>
        </p:nvGraphicFramePr>
        <p:xfrm>
          <a:off x="334107" y="1249962"/>
          <a:ext cx="8598877" cy="3580914"/>
        </p:xfrm>
        <a:graphic>
          <a:graphicData uri="http://schemas.openxmlformats.org/drawingml/2006/table">
            <a:tbl>
              <a:tblPr>
                <a:tableStyleId>{5C22544A-7EE6-4342-B048-85BDC9FD1C3A}</a:tableStyleId>
              </a:tblPr>
              <a:tblGrid>
                <a:gridCol w="473289">
                  <a:extLst>
                    <a:ext uri="{9D8B030D-6E8A-4147-A177-3AD203B41FA5}">
                      <a16:colId xmlns="" xmlns:a16="http://schemas.microsoft.com/office/drawing/2014/main" val="20000"/>
                    </a:ext>
                  </a:extLst>
                </a:gridCol>
                <a:gridCol w="1352144">
                  <a:extLst>
                    <a:ext uri="{9D8B030D-6E8A-4147-A177-3AD203B41FA5}">
                      <a16:colId xmlns="" xmlns:a16="http://schemas.microsoft.com/office/drawing/2014/main" val="20001"/>
                    </a:ext>
                  </a:extLst>
                </a:gridCol>
                <a:gridCol w="6773444">
                  <a:extLst>
                    <a:ext uri="{9D8B030D-6E8A-4147-A177-3AD203B41FA5}">
                      <a16:colId xmlns="" xmlns:a16="http://schemas.microsoft.com/office/drawing/2014/main"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 xmlns:a16="http://schemas.microsoft.com/office/drawing/2014/main"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 xmlns:a16="http://schemas.microsoft.com/office/drawing/2014/main"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xmlns="" val="4242313241"/>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Autofit/>
          </a:bodyPr>
          <a:lstStyle/>
          <a:p>
            <a:r>
              <a:rPr lang="en-IN" sz="3600" b="1" dirty="0"/>
              <a:t>App Column Operation</a:t>
            </a:r>
          </a:p>
        </p:txBody>
      </p:sp>
      <p:pic>
        <p:nvPicPr>
          <p:cNvPr id="6" name="Picture 5" descr="ggmm.png"/>
          <p:cNvPicPr>
            <a:picLocks noChangeAspect="1"/>
          </p:cNvPicPr>
          <p:nvPr/>
        </p:nvPicPr>
        <p:blipFill>
          <a:blip r:embed="rId2"/>
          <a:stretch>
            <a:fillRect/>
          </a:stretch>
        </p:blipFill>
        <p:spPr>
          <a:xfrm>
            <a:off x="0" y="821390"/>
            <a:ext cx="9144000" cy="1270546"/>
          </a:xfrm>
          <a:prstGeom prst="rect">
            <a:avLst/>
          </a:prstGeom>
        </p:spPr>
      </p:pic>
      <p:pic>
        <p:nvPicPr>
          <p:cNvPr id="7" name="Picture 6" descr="pp.png"/>
          <p:cNvPicPr>
            <a:picLocks noChangeAspect="1"/>
          </p:cNvPicPr>
          <p:nvPr/>
        </p:nvPicPr>
        <p:blipFill>
          <a:blip r:embed="rId3"/>
          <a:stretch>
            <a:fillRect/>
          </a:stretch>
        </p:blipFill>
        <p:spPr>
          <a:xfrm>
            <a:off x="0" y="2099362"/>
            <a:ext cx="9144000" cy="2564736"/>
          </a:xfrm>
          <a:prstGeom prst="rect">
            <a:avLst/>
          </a:prstGeom>
        </p:spPr>
      </p:pic>
      <p:sp>
        <p:nvSpPr>
          <p:cNvPr id="8" name="Rounded Rectangular Callout 7"/>
          <p:cNvSpPr/>
          <p:nvPr/>
        </p:nvSpPr>
        <p:spPr>
          <a:xfrm>
            <a:off x="5619264" y="1122175"/>
            <a:ext cx="3055106" cy="446954"/>
          </a:xfrm>
          <a:prstGeom prst="wedgeRoundRectCallout">
            <a:avLst>
              <a:gd name="adj1" fmla="val -86260"/>
              <a:gd name="adj2" fmla="val 93320"/>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a:t>
            </a:r>
            <a:r>
              <a:rPr lang="en-IN" dirty="0" smtClean="0">
                <a:ln w="0"/>
                <a:solidFill>
                  <a:schemeClr val="accent6">
                    <a:lumMod val="75000"/>
                  </a:schemeClr>
                </a:solidFill>
                <a:effectLst>
                  <a:outerShdw blurRad="38100" dist="25400" dir="5400000" algn="ctr" rotWithShape="0">
                    <a:srgbClr val="6E747A">
                      <a:alpha val="43000"/>
                    </a:srgbClr>
                  </a:outerShdw>
                </a:effectLst>
              </a:rPr>
              <a:t>Identifying the </a:t>
            </a:r>
            <a:r>
              <a:rPr lang="en-IN" dirty="0">
                <a:ln w="0"/>
                <a:solidFill>
                  <a:schemeClr val="accent6">
                    <a:lumMod val="75000"/>
                  </a:schemeClr>
                </a:solidFill>
                <a:effectLst>
                  <a:outerShdw blurRad="38100" dist="25400" dir="5400000" algn="ctr" rotWithShape="0">
                    <a:srgbClr val="6E747A">
                      <a:alpha val="43000"/>
                    </a:srgbClr>
                  </a:outerShdw>
                </a:effectLst>
              </a:rPr>
              <a:t>duplicate </a:t>
            </a:r>
            <a:r>
              <a:rPr lang="en-IN" dirty="0" smtClean="0">
                <a:ln w="0"/>
                <a:solidFill>
                  <a:schemeClr val="accent6">
                    <a:lumMod val="75000"/>
                  </a:schemeClr>
                </a:solidFill>
                <a:effectLst>
                  <a:outerShdw blurRad="38100" dist="25400" dir="5400000" algn="ctr" rotWithShape="0">
                    <a:srgbClr val="6E747A">
                      <a:alpha val="43000"/>
                    </a:srgbClr>
                  </a:outerShdw>
                </a:effectLst>
              </a:rPr>
              <a:t>apps.</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9" name="Rounded Rectangular Callout 8"/>
          <p:cNvSpPr/>
          <p:nvPr/>
        </p:nvSpPr>
        <p:spPr>
          <a:xfrm>
            <a:off x="5359152" y="2026034"/>
            <a:ext cx="3552336" cy="446954"/>
          </a:xfrm>
          <a:prstGeom prst="wedgeRoundRectCallout">
            <a:avLst>
              <a:gd name="adj1" fmla="val -86260"/>
              <a:gd name="adj2" fmla="val 3218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Remove duplicates and clean data and store in playstore_df3 </a:t>
            </a:r>
            <a:r>
              <a:rPr lang="en-IN" dirty="0" smtClean="0">
                <a:ln w="0"/>
                <a:solidFill>
                  <a:schemeClr val="accent6">
                    <a:lumMod val="75000"/>
                  </a:schemeClr>
                </a:solidFill>
                <a:effectLst>
                  <a:outerShdw blurRad="38100" dist="25400" dir="5400000" algn="ctr" rotWithShape="0">
                    <a:srgbClr val="6E747A">
                      <a:alpha val="43000"/>
                    </a:srgbClr>
                  </a:outerShdw>
                </a:effectLst>
              </a:rPr>
              <a:t>data frame.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633166351"/>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noAutofit/>
          </a:bodyPr>
          <a:lstStyle/>
          <a:p>
            <a:r>
              <a:rPr lang="en-IN" sz="3600" b="1" dirty="0"/>
              <a:t>Category Column Operation</a:t>
            </a:r>
          </a:p>
        </p:txBody>
      </p:sp>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pic>
        <p:nvPicPr>
          <p:cNvPr id="12" name="Picture 11" descr="11..png"/>
          <p:cNvPicPr>
            <a:picLocks noChangeAspect="1"/>
          </p:cNvPicPr>
          <p:nvPr/>
        </p:nvPicPr>
        <p:blipFill>
          <a:blip r:embed="rId2"/>
          <a:stretch>
            <a:fillRect/>
          </a:stretch>
        </p:blipFill>
        <p:spPr>
          <a:xfrm>
            <a:off x="175594" y="769674"/>
            <a:ext cx="3435957" cy="4098353"/>
          </a:xfrm>
          <a:prstGeom prst="rect">
            <a:avLst/>
          </a:prstGeom>
        </p:spPr>
      </p:pic>
      <p:sp>
        <p:nvSpPr>
          <p:cNvPr id="13" name="Rounded Rectangular Callout 12"/>
          <p:cNvSpPr/>
          <p:nvPr/>
        </p:nvSpPr>
        <p:spPr>
          <a:xfrm>
            <a:off x="2401208" y="1782732"/>
            <a:ext cx="945770" cy="348536"/>
          </a:xfrm>
          <a:prstGeom prst="wedgeRoundRectCallout">
            <a:avLst>
              <a:gd name="adj1" fmla="val -131675"/>
              <a:gd name="adj2" fmla="val -51427"/>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1.outliner</a:t>
            </a:r>
          </a:p>
        </p:txBody>
      </p:sp>
      <p:pic>
        <p:nvPicPr>
          <p:cNvPr id="15" name="Picture 14" descr="22..png"/>
          <p:cNvPicPr>
            <a:picLocks noChangeAspect="1"/>
          </p:cNvPicPr>
          <p:nvPr/>
        </p:nvPicPr>
        <p:blipFill>
          <a:blip r:embed="rId3"/>
          <a:stretch>
            <a:fillRect/>
          </a:stretch>
        </p:blipFill>
        <p:spPr>
          <a:xfrm>
            <a:off x="3664178" y="591600"/>
            <a:ext cx="5479822" cy="4309321"/>
          </a:xfrm>
          <a:prstGeom prst="rect">
            <a:avLst/>
          </a:prstGeom>
        </p:spPr>
      </p:pic>
      <p:sp>
        <p:nvSpPr>
          <p:cNvPr id="17" name="Rounded Rectangular Callout 16"/>
          <p:cNvSpPr/>
          <p:nvPr/>
        </p:nvSpPr>
        <p:spPr>
          <a:xfrm>
            <a:off x="2052551" y="3257609"/>
            <a:ext cx="1292452" cy="446954"/>
          </a:xfrm>
          <a:prstGeom prst="wedgeRoundRectCallout">
            <a:avLst>
              <a:gd name="adj1" fmla="val 88757"/>
              <a:gd name="adj2" fmla="val -75992"/>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a:t>
            </a:r>
            <a:r>
              <a:rPr lang="en-IN" dirty="0" smtClean="0">
                <a:ln w="0"/>
                <a:solidFill>
                  <a:schemeClr val="accent6">
                    <a:lumMod val="75000"/>
                  </a:schemeClr>
                </a:solidFill>
                <a:effectLst>
                  <a:outerShdw blurRad="38100" dist="25400" dir="5400000" algn="ctr" rotWithShape="0">
                    <a:srgbClr val="6E747A">
                      <a:alpha val="43000"/>
                    </a:srgbClr>
                  </a:outerShdw>
                </a:effectLst>
              </a:rPr>
              <a:t>. </a:t>
            </a:r>
            <a:r>
              <a:rPr lang="en-IN" dirty="0">
                <a:ln w="0"/>
                <a:solidFill>
                  <a:schemeClr val="accent6">
                    <a:lumMod val="75000"/>
                  </a:schemeClr>
                </a:solidFill>
                <a:effectLst>
                  <a:outerShdw blurRad="38100" dist="25400" dir="5400000" algn="ctr" rotWithShape="0">
                    <a:srgbClr val="6E747A">
                      <a:alpha val="43000"/>
                    </a:srgbClr>
                  </a:outerShdw>
                </a:effectLst>
              </a:rPr>
              <a:t>Shift data </a:t>
            </a:r>
          </a:p>
        </p:txBody>
      </p:sp>
      <p:sp>
        <p:nvSpPr>
          <p:cNvPr id="18" name="Rounded Rectangular Callout 17"/>
          <p:cNvSpPr/>
          <p:nvPr/>
        </p:nvSpPr>
        <p:spPr>
          <a:xfrm>
            <a:off x="1769594" y="4019412"/>
            <a:ext cx="2042478" cy="374243"/>
          </a:xfrm>
          <a:prstGeom prst="wedgeRoundRectCallout">
            <a:avLst>
              <a:gd name="adj1" fmla="val 68756"/>
              <a:gd name="adj2" fmla="val -2896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000" dirty="0">
                <a:ln w="0"/>
                <a:solidFill>
                  <a:schemeClr val="accent6">
                    <a:lumMod val="75000"/>
                  </a:schemeClr>
                </a:solidFill>
                <a:effectLst>
                  <a:outerShdw blurRad="38100" dist="25400" dir="5400000" algn="ctr" rotWithShape="0">
                    <a:srgbClr val="6E747A">
                      <a:alpha val="43000"/>
                    </a:srgbClr>
                  </a:outerShdw>
                </a:effectLst>
              </a:rPr>
              <a:t>3</a:t>
            </a:r>
            <a:r>
              <a:rPr lang="en-IN" sz="1000" dirty="0" smtClean="0">
                <a:ln w="0"/>
                <a:solidFill>
                  <a:schemeClr val="accent6">
                    <a:lumMod val="75000"/>
                  </a:schemeClr>
                </a:solidFill>
                <a:effectLst>
                  <a:outerShdw blurRad="38100" dist="25400" dir="5400000" algn="ctr" rotWithShape="0">
                    <a:srgbClr val="6E747A">
                      <a:alpha val="43000"/>
                    </a:srgbClr>
                  </a:outerShdw>
                </a:effectLst>
              </a:rPr>
              <a:t>. </a:t>
            </a:r>
            <a:r>
              <a:rPr lang="en-IN" sz="1000" dirty="0">
                <a:ln w="0"/>
                <a:solidFill>
                  <a:schemeClr val="accent6">
                    <a:lumMod val="75000"/>
                  </a:schemeClr>
                </a:solidFill>
                <a:effectLst>
                  <a:outerShdw blurRad="38100" dist="25400" dir="5400000" algn="ctr" rotWithShape="0">
                    <a:srgbClr val="6E747A">
                      <a:alpha val="43000"/>
                    </a:srgbClr>
                  </a:outerShdw>
                </a:effectLst>
              </a:rPr>
              <a:t>Replace with “LIFESTYLE”               (check with </a:t>
            </a:r>
            <a:r>
              <a:rPr lang="en-IN" sz="1000" dirty="0" smtClean="0">
                <a:ln w="0"/>
                <a:solidFill>
                  <a:schemeClr val="accent6">
                    <a:lumMod val="75000"/>
                  </a:schemeClr>
                </a:solidFill>
                <a:effectLst>
                  <a:outerShdw blurRad="38100" dist="25400" dir="5400000" algn="ctr" rotWithShape="0">
                    <a:srgbClr val="6E747A">
                      <a:alpha val="43000"/>
                    </a:srgbClr>
                  </a:outerShdw>
                </a:effectLst>
              </a:rPr>
              <a:t>play store)</a:t>
            </a:r>
            <a:endParaRPr lang="en-IN" sz="1000"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372140476"/>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693319"/>
          </a:xfrm>
          <a:prstGeom prst="rect">
            <a:avLst/>
          </a:prstGeom>
          <a:noFill/>
        </p:spPr>
        <p:txBody>
          <a:bodyPr wrap="square" rtlCol="0">
            <a:spAutoFit/>
          </a:bodyPr>
          <a:lstStyle/>
          <a:p>
            <a:r>
              <a:rPr lang="en-IN" sz="3600" b="1" dirty="0" smtClean="0">
                <a:solidFill>
                  <a:srgbClr val="FFFF00"/>
                </a:solidFill>
                <a:latin typeface="Montserrat"/>
                <a:ea typeface="Montserrat"/>
                <a:cs typeface="Montserrat"/>
              </a:rPr>
              <a:t>                </a:t>
            </a:r>
            <a:r>
              <a:rPr lang="en-IN" sz="1800" b="1" dirty="0" smtClean="0">
                <a:solidFill>
                  <a:srgbClr val="FFFF00"/>
                </a:solidFill>
                <a:latin typeface="Verdana" panose="020B0604030504040204" pitchFamily="34" charset="0"/>
                <a:ea typeface="Verdana" panose="020B0604030504040204" pitchFamily="34" charset="0"/>
              </a:rPr>
              <a:t>Team : </a:t>
            </a:r>
            <a:r>
              <a:rPr lang="en-IN" sz="1800" b="1" dirty="0">
                <a:solidFill>
                  <a:srgbClr val="FFFF00"/>
                </a:solidFill>
                <a:latin typeface="Verdana" panose="020B0604030504040204" pitchFamily="34" charset="0"/>
                <a:ea typeface="Verdana" panose="020B0604030504040204" pitchFamily="34" charset="0"/>
              </a:rPr>
              <a:t>DATA </a:t>
            </a:r>
            <a:r>
              <a:rPr lang="en-IN" sz="1800" b="1" dirty="0" smtClean="0">
                <a:solidFill>
                  <a:srgbClr val="FFFF00"/>
                </a:solidFill>
                <a:latin typeface="Verdana" panose="020B0604030504040204" pitchFamily="34" charset="0"/>
                <a:ea typeface="Verdana" panose="020B0604030504040204" pitchFamily="34" charset="0"/>
              </a:rPr>
              <a:t>BATALLION</a:t>
            </a:r>
            <a:endParaRPr lang="en-IN" sz="1800" b="1" dirty="0">
              <a:solidFill>
                <a:srgbClr val="FFFF00"/>
              </a:solidFill>
              <a:latin typeface="Verdana" panose="020B0604030504040204" pitchFamily="34" charset="0"/>
              <a:ea typeface="Verdana" panose="020B0604030504040204" pitchFamily="34" charset="0"/>
            </a:endParaRP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a:t>
            </a:r>
            <a:r>
              <a:rPr lang="en-IN" sz="1800" dirty="0" err="1" smtClean="0">
                <a:latin typeface="Verdana" panose="020B0604030504040204" pitchFamily="34" charset="0"/>
                <a:ea typeface="Verdana" panose="020B0604030504040204" pitchFamily="34" charset="0"/>
              </a:rPr>
              <a:t>Ishan</a:t>
            </a:r>
            <a:r>
              <a:rPr lang="en-IN" sz="1800" dirty="0" smtClean="0">
                <a:latin typeface="Verdana" panose="020B0604030504040204" pitchFamily="34" charset="0"/>
                <a:ea typeface="Verdana" panose="020B0604030504040204" pitchFamily="34" charset="0"/>
              </a:rPr>
              <a:t> Sharma</a:t>
            </a:r>
            <a:r>
              <a:rPr lang="en-IN" sz="1800" dirty="0">
                <a:latin typeface="Verdana" panose="020B0604030504040204" pitchFamily="34" charset="0"/>
                <a:ea typeface="Verdana" panose="020B0604030504040204" pitchFamily="34" charset="0"/>
              </a:rPr>
              <a:t>	| </a:t>
            </a:r>
            <a:r>
              <a:rPr lang="en-IN" sz="1800" dirty="0" smtClean="0">
                <a:latin typeface="Verdana" panose="020B0604030504040204" pitchFamily="34" charset="0"/>
                <a:ea typeface="Verdana" panose="020B0604030504040204" pitchFamily="34" charset="0"/>
              </a:rPr>
              <a:t>ishansharma1132@gmail.com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a:t>
            </a:r>
            <a:r>
              <a:rPr lang="en-IN" sz="1800" dirty="0" smtClean="0">
                <a:latin typeface="Verdana" panose="020B0604030504040204" pitchFamily="34" charset="0"/>
                <a:ea typeface="Verdana" panose="020B0604030504040204" pitchFamily="34" charset="0"/>
              </a:rPr>
              <a:t>Virender Chib	| virenderchib9@gmail.com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a:t>
            </a:r>
            <a:r>
              <a:rPr lang="en-IN" sz="1800" dirty="0" err="1" smtClean="0">
                <a:latin typeface="Verdana" panose="020B0604030504040204" pitchFamily="34" charset="0"/>
                <a:ea typeface="Verdana" panose="020B0604030504040204" pitchFamily="34" charset="0"/>
              </a:rPr>
              <a:t>Mhd.Asif</a:t>
            </a:r>
            <a:r>
              <a:rPr lang="en-IN" sz="1800" dirty="0" smtClean="0">
                <a:latin typeface="Verdana" panose="020B0604030504040204" pitchFamily="34" charset="0"/>
                <a:ea typeface="Verdana" panose="020B0604030504040204" pitchFamily="34" charset="0"/>
              </a:rPr>
              <a:t> Khan          | Khanashif033@gmail.com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a:t>
            </a:r>
            <a:r>
              <a:rPr lang="en-IN" sz="1800" dirty="0" smtClean="0">
                <a:latin typeface="Verdana" panose="020B0604030504040204" pitchFamily="34" charset="0"/>
                <a:ea typeface="Verdana" panose="020B0604030504040204" pitchFamily="34" charset="0"/>
              </a:rPr>
              <a:t>Nitesh Pawar   	|pawarnitesh09@Gmail.com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t>
            </a:r>
            <a:r>
              <a:rPr lang="en-IN" sz="1800" dirty="0" err="1" smtClean="0">
                <a:latin typeface="Verdana" panose="020B0604030504040204" pitchFamily="34" charset="0"/>
                <a:ea typeface="Verdana" panose="020B0604030504040204" pitchFamily="34" charset="0"/>
              </a:rPr>
              <a:t>Kismat</a:t>
            </a:r>
            <a:r>
              <a:rPr lang="en-IN" sz="1800" dirty="0" smtClean="0">
                <a:latin typeface="Verdana" panose="020B0604030504040204" pitchFamily="34" charset="0"/>
                <a:ea typeface="Verdana" panose="020B0604030504040204" pitchFamily="34" charset="0"/>
              </a:rPr>
              <a:t> </a:t>
            </a:r>
            <a:r>
              <a:rPr lang="en-IN" sz="1800" dirty="0" err="1" smtClean="0">
                <a:latin typeface="Verdana" panose="020B0604030504040204" pitchFamily="34" charset="0"/>
                <a:ea typeface="Verdana" panose="020B0604030504040204" pitchFamily="34" charset="0"/>
              </a:rPr>
              <a:t>Choudhary</a:t>
            </a:r>
            <a:r>
              <a:rPr lang="en-IN" sz="1800" dirty="0">
                <a:latin typeface="Verdana" panose="020B0604030504040204" pitchFamily="34" charset="0"/>
                <a:ea typeface="Verdana" panose="020B0604030504040204" pitchFamily="34" charset="0"/>
              </a:rPr>
              <a:t>	</a:t>
            </a:r>
            <a:r>
              <a:rPr lang="en-IN" sz="1800" dirty="0" smtClean="0">
                <a:latin typeface="Verdana" panose="020B0604030504040204" pitchFamily="34" charset="0"/>
                <a:ea typeface="Verdana" panose="020B0604030504040204" pitchFamily="34" charset="0"/>
              </a:rPr>
              <a:t>|kismatchoudhary002@gmail.com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noAutofit/>
          </a:bodyPr>
          <a:lstStyle/>
          <a:p>
            <a:r>
              <a:rPr lang="en-IN" sz="3600" b="1" dirty="0"/>
              <a:t>Rating Column Operation</a:t>
            </a:r>
          </a:p>
        </p:txBody>
      </p:sp>
      <p:pic>
        <p:nvPicPr>
          <p:cNvPr id="8" name="Picture 7" descr="lokol.png"/>
          <p:cNvPicPr>
            <a:picLocks noChangeAspect="1"/>
          </p:cNvPicPr>
          <p:nvPr/>
        </p:nvPicPr>
        <p:blipFill>
          <a:blip r:embed="rId2"/>
          <a:stretch>
            <a:fillRect/>
          </a:stretch>
        </p:blipFill>
        <p:spPr>
          <a:xfrm>
            <a:off x="99931" y="559167"/>
            <a:ext cx="8767777" cy="4333293"/>
          </a:xfrm>
          <a:prstGeom prst="rect">
            <a:avLst/>
          </a:prstGeom>
        </p:spPr>
      </p:pic>
      <p:sp>
        <p:nvSpPr>
          <p:cNvPr id="9" name="Oval 8"/>
          <p:cNvSpPr/>
          <p:nvPr/>
        </p:nvSpPr>
        <p:spPr>
          <a:xfrm>
            <a:off x="1447403" y="1480144"/>
            <a:ext cx="309033" cy="13814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ular Callout 9"/>
          <p:cNvSpPr/>
          <p:nvPr/>
        </p:nvSpPr>
        <p:spPr>
          <a:xfrm>
            <a:off x="5660020" y="1146969"/>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Find </a:t>
            </a:r>
            <a:r>
              <a:rPr lang="en-IN" sz="1200" dirty="0" smtClean="0">
                <a:ln w="0"/>
                <a:solidFill>
                  <a:schemeClr val="accent6">
                    <a:lumMod val="75000"/>
                  </a:schemeClr>
                </a:solidFill>
                <a:effectLst>
                  <a:outerShdw blurRad="38100" dist="25400" dir="5400000" algn="ctr" rotWithShape="0">
                    <a:srgbClr val="6E747A">
                      <a:alpha val="43000"/>
                    </a:srgbClr>
                  </a:outerShdw>
                </a:effectLst>
              </a:rPr>
              <a:t>the Unique value.</a:t>
            </a:r>
            <a:endParaRPr lang="en-IN" sz="120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981192" y="2341445"/>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a:t>
            </a:r>
            <a:r>
              <a:rPr lang="en-IN" dirty="0" smtClean="0">
                <a:ln w="0"/>
                <a:solidFill>
                  <a:schemeClr val="accent6">
                    <a:lumMod val="75000"/>
                  </a:schemeClr>
                </a:solidFill>
                <a:effectLst>
                  <a:outerShdw blurRad="38100" dist="25400" dir="5400000" algn="ctr" rotWithShape="0">
                    <a:srgbClr val="6E747A">
                      <a:alpha val="43000"/>
                    </a:srgbClr>
                  </a:outerShdw>
                </a:effectLst>
              </a:rPr>
              <a:t>Count the </a:t>
            </a:r>
            <a:r>
              <a:rPr lang="en-IN" dirty="0">
                <a:ln w="0"/>
                <a:solidFill>
                  <a:schemeClr val="accent6">
                    <a:lumMod val="75000"/>
                  </a:schemeClr>
                </a:solidFill>
                <a:effectLst>
                  <a:outerShdw blurRad="38100" dist="25400" dir="5400000" algn="ctr" rotWithShape="0">
                    <a:srgbClr val="6E747A">
                      <a:alpha val="43000"/>
                    </a:srgbClr>
                  </a:outerShdw>
                </a:effectLst>
              </a:rPr>
              <a:t>Null </a:t>
            </a:r>
            <a:r>
              <a:rPr lang="en-IN" dirty="0" smtClean="0">
                <a:ln w="0"/>
                <a:solidFill>
                  <a:schemeClr val="accent6">
                    <a:lumMod val="75000"/>
                  </a:schemeClr>
                </a:solidFill>
                <a:effectLst>
                  <a:outerShdw blurRad="38100" dist="25400" dir="5400000" algn="ctr" rotWithShape="0">
                    <a:srgbClr val="6E747A">
                      <a:alpha val="43000"/>
                    </a:srgbClr>
                  </a:outerShdw>
                </a:effectLst>
              </a:rPr>
              <a:t>value.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2" name="Rounded Rectangular Callout 11"/>
          <p:cNvSpPr/>
          <p:nvPr/>
        </p:nvSpPr>
        <p:spPr>
          <a:xfrm>
            <a:off x="6836611" y="2916898"/>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Fill </a:t>
            </a:r>
            <a:r>
              <a:rPr lang="en-IN" dirty="0" smtClean="0">
                <a:ln w="0"/>
                <a:solidFill>
                  <a:schemeClr val="accent6">
                    <a:lumMod val="75000"/>
                  </a:schemeClr>
                </a:solidFill>
                <a:effectLst>
                  <a:outerShdw blurRad="38100" dist="25400" dir="5400000" algn="ctr" rotWithShape="0">
                    <a:srgbClr val="6E747A">
                      <a:alpha val="43000"/>
                    </a:srgbClr>
                  </a:outerShdw>
                </a:effectLst>
              </a:rPr>
              <a:t>it with Median.</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371744963"/>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noAutofit/>
          </a:bodyPr>
          <a:lstStyle/>
          <a:p>
            <a:r>
              <a:rPr lang="en-IN" sz="3600" b="1" dirty="0"/>
              <a:t>Review Column Operation</a:t>
            </a:r>
          </a:p>
        </p:txBody>
      </p:sp>
      <p:pic>
        <p:nvPicPr>
          <p:cNvPr id="6" name="Picture 5" descr="momo.png"/>
          <p:cNvPicPr>
            <a:picLocks noChangeAspect="1"/>
          </p:cNvPicPr>
          <p:nvPr/>
        </p:nvPicPr>
        <p:blipFill>
          <a:blip r:embed="rId2"/>
          <a:stretch>
            <a:fillRect/>
          </a:stretch>
        </p:blipFill>
        <p:spPr>
          <a:xfrm>
            <a:off x="169079" y="684155"/>
            <a:ext cx="8485647" cy="4131246"/>
          </a:xfrm>
          <a:prstGeom prst="rect">
            <a:avLst/>
          </a:prstGeom>
        </p:spPr>
      </p:pic>
      <p:sp>
        <p:nvSpPr>
          <p:cNvPr id="7" name="Rounded Rectangular Callout 6"/>
          <p:cNvSpPr/>
          <p:nvPr/>
        </p:nvSpPr>
        <p:spPr>
          <a:xfrm>
            <a:off x="6046599" y="2126306"/>
            <a:ext cx="2516156"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a:t>
            </a:r>
            <a:r>
              <a:rPr lang="en-IN" sz="1200" dirty="0" smtClean="0">
                <a:ln w="0"/>
                <a:solidFill>
                  <a:schemeClr val="accent6">
                    <a:lumMod val="75000"/>
                  </a:schemeClr>
                </a:solidFill>
                <a:effectLst>
                  <a:outerShdw blurRad="38100" dist="25400" dir="5400000" algn="ctr" rotWithShape="0">
                    <a:srgbClr val="6E747A">
                      <a:alpha val="43000"/>
                    </a:srgbClr>
                  </a:outerShdw>
                </a:effectLst>
              </a:rPr>
              <a:t>Convert the data </a:t>
            </a:r>
            <a:r>
              <a:rPr lang="en-IN" sz="1200" dirty="0">
                <a:ln w="0"/>
                <a:solidFill>
                  <a:schemeClr val="accent6">
                    <a:lumMod val="75000"/>
                  </a:schemeClr>
                </a:solidFill>
                <a:effectLst>
                  <a:outerShdw blurRad="38100" dist="25400" dir="5400000" algn="ctr" rotWithShape="0">
                    <a:srgbClr val="6E747A">
                      <a:alpha val="43000"/>
                    </a:srgbClr>
                  </a:outerShdw>
                </a:effectLst>
              </a:rPr>
              <a:t>type to “</a:t>
            </a:r>
            <a:r>
              <a:rPr lang="en-IN" sz="1200" dirty="0" err="1">
                <a:ln w="0"/>
                <a:solidFill>
                  <a:schemeClr val="accent6">
                    <a:lumMod val="75000"/>
                  </a:schemeClr>
                </a:solidFill>
                <a:effectLst>
                  <a:outerShdw blurRad="38100" dist="25400" dir="5400000" algn="ctr" rotWithShape="0">
                    <a:srgbClr val="6E747A">
                      <a:alpha val="43000"/>
                    </a:srgbClr>
                  </a:outerShdw>
                </a:effectLst>
              </a:rPr>
              <a:t>int</a:t>
            </a:r>
            <a:r>
              <a:rPr lang="en-IN" sz="1200" dirty="0">
                <a:ln w="0"/>
                <a:solidFill>
                  <a:schemeClr val="accent6">
                    <a:lumMod val="75000"/>
                  </a:schemeClr>
                </a:solidFill>
                <a:effectLst>
                  <a:outerShdw blurRad="38100" dist="25400" dir="5400000" algn="ctr" rotWithShape="0">
                    <a:srgbClr val="6E747A">
                      <a:alpha val="43000"/>
                    </a:srgbClr>
                  </a:outerShdw>
                </a:effectLst>
              </a:rPr>
              <a:t>”</a:t>
            </a:r>
          </a:p>
        </p:txBody>
      </p:sp>
      <p:sp>
        <p:nvSpPr>
          <p:cNvPr id="8" name="Oval 7"/>
          <p:cNvSpPr/>
          <p:nvPr/>
        </p:nvSpPr>
        <p:spPr>
          <a:xfrm>
            <a:off x="2671895" y="4440431"/>
            <a:ext cx="505480" cy="197353"/>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737072396"/>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noAutofit/>
          </a:bodyPr>
          <a:lstStyle/>
          <a:p>
            <a:r>
              <a:rPr lang="en-IN" sz="3600" b="1" dirty="0"/>
              <a:t>Installs Column Operation</a:t>
            </a:r>
          </a:p>
        </p:txBody>
      </p:sp>
      <p:pic>
        <p:nvPicPr>
          <p:cNvPr id="6" name="Picture 5" descr="niini.png"/>
          <p:cNvPicPr>
            <a:picLocks noChangeAspect="1"/>
          </p:cNvPicPr>
          <p:nvPr/>
        </p:nvPicPr>
        <p:blipFill>
          <a:blip r:embed="rId2"/>
          <a:stretch>
            <a:fillRect/>
          </a:stretch>
        </p:blipFill>
        <p:spPr>
          <a:xfrm>
            <a:off x="624950" y="655053"/>
            <a:ext cx="7755953" cy="4212976"/>
          </a:xfrm>
          <a:prstGeom prst="rect">
            <a:avLst/>
          </a:prstGeom>
        </p:spPr>
      </p:pic>
      <p:sp>
        <p:nvSpPr>
          <p:cNvPr id="7" name="Rounded Rectangular Callout 6"/>
          <p:cNvSpPr/>
          <p:nvPr/>
        </p:nvSpPr>
        <p:spPr>
          <a:xfrm>
            <a:off x="5991854" y="1976665"/>
            <a:ext cx="2516156" cy="348536"/>
          </a:xfrm>
          <a:prstGeom prst="wedgeRoundRectCallout">
            <a:avLst>
              <a:gd name="adj1" fmla="val -78224"/>
              <a:gd name="adj2" fmla="val -14491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a:t>
            </a:r>
            <a:r>
              <a:rPr lang="en-IN" sz="1200" dirty="0" smtClean="0">
                <a:ln w="0"/>
                <a:solidFill>
                  <a:schemeClr val="accent6">
                    <a:lumMod val="75000"/>
                  </a:schemeClr>
                </a:solidFill>
                <a:effectLst>
                  <a:outerShdw blurRad="38100" dist="25400" dir="5400000" algn="ctr" rotWithShape="0">
                    <a:srgbClr val="6E747A">
                      <a:alpha val="43000"/>
                    </a:srgbClr>
                  </a:outerShdw>
                </a:effectLst>
              </a:rPr>
              <a:t>Convert the data </a:t>
            </a:r>
            <a:r>
              <a:rPr lang="en-IN" sz="1200" dirty="0">
                <a:ln w="0"/>
                <a:solidFill>
                  <a:schemeClr val="accent6">
                    <a:lumMod val="75000"/>
                  </a:schemeClr>
                </a:solidFill>
                <a:effectLst>
                  <a:outerShdw blurRad="38100" dist="25400" dir="5400000" algn="ctr" rotWithShape="0">
                    <a:srgbClr val="6E747A">
                      <a:alpha val="43000"/>
                    </a:srgbClr>
                  </a:outerShdw>
                </a:effectLst>
              </a:rPr>
              <a:t>type to “</a:t>
            </a:r>
            <a:r>
              <a:rPr lang="en-IN" sz="1200" dirty="0" err="1">
                <a:ln w="0"/>
                <a:solidFill>
                  <a:schemeClr val="accent6">
                    <a:lumMod val="75000"/>
                  </a:schemeClr>
                </a:solidFill>
                <a:effectLst>
                  <a:outerShdw blurRad="38100" dist="25400" dir="5400000" algn="ctr" rotWithShape="0">
                    <a:srgbClr val="6E747A">
                      <a:alpha val="43000"/>
                    </a:srgbClr>
                  </a:outerShdw>
                </a:effectLst>
              </a:rPr>
              <a:t>int</a:t>
            </a:r>
            <a:r>
              <a:rPr lang="en-IN" sz="1200" dirty="0">
                <a:ln w="0"/>
                <a:solidFill>
                  <a:schemeClr val="accent6">
                    <a:lumMod val="75000"/>
                  </a:schemeClr>
                </a:solidFill>
                <a:effectLst>
                  <a:outerShdw blurRad="38100" dist="25400" dir="5400000" algn="ctr" rotWithShape="0">
                    <a:srgbClr val="6E747A">
                      <a:alpha val="43000"/>
                    </a:srgbClr>
                  </a:outerShdw>
                </a:effectLst>
              </a:rPr>
              <a:t>”</a:t>
            </a:r>
          </a:p>
        </p:txBody>
      </p:sp>
      <p:sp>
        <p:nvSpPr>
          <p:cNvPr id="8" name="Oval 7"/>
          <p:cNvSpPr/>
          <p:nvPr/>
        </p:nvSpPr>
        <p:spPr>
          <a:xfrm>
            <a:off x="3781607" y="3369208"/>
            <a:ext cx="889069" cy="209451"/>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3137853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noAutofit/>
          </a:bodyPr>
          <a:lstStyle/>
          <a:p>
            <a:r>
              <a:rPr lang="en-IN" sz="3600" b="1" dirty="0"/>
              <a:t>Type Column Operation</a:t>
            </a:r>
          </a:p>
        </p:txBody>
      </p:sp>
      <p:pic>
        <p:nvPicPr>
          <p:cNvPr id="11" name="Picture 10" descr="byy.png"/>
          <p:cNvPicPr>
            <a:picLocks noChangeAspect="1"/>
          </p:cNvPicPr>
          <p:nvPr/>
        </p:nvPicPr>
        <p:blipFill>
          <a:blip r:embed="rId2"/>
          <a:stretch>
            <a:fillRect/>
          </a:stretch>
        </p:blipFill>
        <p:spPr>
          <a:xfrm>
            <a:off x="302606" y="540412"/>
            <a:ext cx="8144081" cy="3860058"/>
          </a:xfrm>
          <a:prstGeom prst="rect">
            <a:avLst/>
          </a:prstGeom>
        </p:spPr>
      </p:pic>
      <p:pic>
        <p:nvPicPr>
          <p:cNvPr id="12" name="Picture 11" descr="jiji.png"/>
          <p:cNvPicPr>
            <a:picLocks noChangeAspect="1"/>
          </p:cNvPicPr>
          <p:nvPr/>
        </p:nvPicPr>
        <p:blipFill>
          <a:blip r:embed="rId3"/>
          <a:stretch>
            <a:fillRect/>
          </a:stretch>
        </p:blipFill>
        <p:spPr>
          <a:xfrm>
            <a:off x="3170918" y="4343260"/>
            <a:ext cx="5433531" cy="693480"/>
          </a:xfrm>
          <a:prstGeom prst="rect">
            <a:avLst/>
          </a:prstGeom>
        </p:spPr>
      </p:pic>
      <p:sp>
        <p:nvSpPr>
          <p:cNvPr id="13" name="Rounded Rectangular Callout 12"/>
          <p:cNvSpPr/>
          <p:nvPr/>
        </p:nvSpPr>
        <p:spPr>
          <a:xfrm>
            <a:off x="6090376" y="946169"/>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Find Unique values</a:t>
            </a:r>
          </a:p>
        </p:txBody>
      </p:sp>
      <p:sp>
        <p:nvSpPr>
          <p:cNvPr id="14" name="Rounded Rectangular Callout 13"/>
          <p:cNvSpPr/>
          <p:nvPr/>
        </p:nvSpPr>
        <p:spPr>
          <a:xfrm>
            <a:off x="6426793" y="1441366"/>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smtClean="0">
                <a:ln w="0"/>
                <a:solidFill>
                  <a:schemeClr val="accent6">
                    <a:lumMod val="75000"/>
                  </a:schemeClr>
                </a:solidFill>
                <a:effectLst>
                  <a:outerShdw blurRad="38100" dist="25400" dir="5400000" algn="ctr" rotWithShape="0">
                    <a:srgbClr val="6E747A">
                      <a:alpha val="43000"/>
                    </a:srgbClr>
                  </a:outerShdw>
                </a:effectLst>
              </a:rPr>
              <a:t>2. Identify </a:t>
            </a:r>
            <a:r>
              <a:rPr lang="en-IN" dirty="0">
                <a:ln w="0"/>
                <a:solidFill>
                  <a:schemeClr val="accent6">
                    <a:lumMod val="75000"/>
                  </a:schemeClr>
                </a:solidFill>
                <a:effectLst>
                  <a:outerShdw blurRad="38100" dist="25400" dir="5400000" algn="ctr" rotWithShape="0">
                    <a:srgbClr val="6E747A">
                      <a:alpha val="43000"/>
                    </a:srgbClr>
                  </a:outerShdw>
                </a:effectLst>
              </a:rPr>
              <a:t>Row Number</a:t>
            </a:r>
          </a:p>
        </p:txBody>
      </p:sp>
      <p:sp>
        <p:nvSpPr>
          <p:cNvPr id="15" name="Rounded Rectangular Callout 14"/>
          <p:cNvSpPr/>
          <p:nvPr/>
        </p:nvSpPr>
        <p:spPr>
          <a:xfrm>
            <a:off x="6391990" y="2335363"/>
            <a:ext cx="2044546" cy="814649"/>
          </a:xfrm>
          <a:prstGeom prst="wedgeRoundRectCallout">
            <a:avLst>
              <a:gd name="adj1" fmla="val -89250"/>
              <a:gd name="adj2" fmla="val 48396"/>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Replace with “Free”               (check with </a:t>
            </a:r>
            <a:r>
              <a:rPr lang="en-IN" dirty="0" smtClean="0">
                <a:ln w="0"/>
                <a:solidFill>
                  <a:schemeClr val="accent6">
                    <a:lumMod val="75000"/>
                  </a:schemeClr>
                </a:solidFill>
                <a:effectLst>
                  <a:outerShdw blurRad="38100" dist="25400" dir="5400000" algn="ctr" rotWithShape="0">
                    <a:srgbClr val="6E747A">
                      <a:alpha val="43000"/>
                    </a:srgbClr>
                  </a:outerShdw>
                </a:effectLst>
              </a:rPr>
              <a:t>play store.)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6" name="Rounded Rectangular Callout 15"/>
          <p:cNvSpPr/>
          <p:nvPr/>
        </p:nvSpPr>
        <p:spPr>
          <a:xfrm>
            <a:off x="6597235" y="3652155"/>
            <a:ext cx="2297239" cy="607986"/>
          </a:xfrm>
          <a:prstGeom prst="wedgeRoundRectCallout">
            <a:avLst>
              <a:gd name="adj1" fmla="val -65603"/>
              <a:gd name="adj2" fmla="val 8194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4. </a:t>
            </a:r>
            <a:r>
              <a:rPr lang="en-IN" dirty="0" smtClean="0">
                <a:ln w="0"/>
                <a:solidFill>
                  <a:schemeClr val="accent6">
                    <a:lumMod val="75000"/>
                  </a:schemeClr>
                </a:solidFill>
                <a:effectLst>
                  <a:outerShdw blurRad="38100" dist="25400" dir="5400000" algn="ctr" rotWithShape="0">
                    <a:srgbClr val="6E747A">
                      <a:alpha val="43000"/>
                    </a:srgbClr>
                  </a:outerShdw>
                </a:effectLst>
              </a:rPr>
              <a:t>Check unique </a:t>
            </a:r>
            <a:r>
              <a:rPr lang="en-IN" dirty="0">
                <a:ln w="0"/>
                <a:solidFill>
                  <a:schemeClr val="accent6">
                    <a:lumMod val="75000"/>
                  </a:schemeClr>
                </a:solidFill>
                <a:effectLst>
                  <a:outerShdw blurRad="38100" dist="25400" dir="5400000" algn="ctr" rotWithShape="0">
                    <a:srgbClr val="6E747A">
                      <a:alpha val="43000"/>
                    </a:srgbClr>
                  </a:outerShdw>
                </a:effectLst>
              </a:rPr>
              <a:t>values after replace </a:t>
            </a:r>
            <a:r>
              <a:rPr lang="en-IN" dirty="0" smtClean="0">
                <a:ln w="0"/>
                <a:solidFill>
                  <a:schemeClr val="accent6">
                    <a:lumMod val="75000"/>
                  </a:schemeClr>
                </a:solidFill>
                <a:effectLst>
                  <a:outerShdw blurRad="38100" dist="25400" dir="5400000" algn="ctr" rotWithShape="0">
                    <a:srgbClr val="6E747A">
                      <a:alpha val="43000"/>
                    </a:srgbClr>
                  </a:outerShdw>
                </a:effectLst>
              </a:rPr>
              <a:t>value.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3657596641"/>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noAutofit/>
          </a:bodyPr>
          <a:lstStyle/>
          <a:p>
            <a:r>
              <a:rPr lang="en-IN" sz="3600" b="1" dirty="0"/>
              <a:t>Size Column </a:t>
            </a:r>
            <a:r>
              <a:rPr lang="en-IN" sz="3600" b="1" dirty="0" smtClean="0"/>
              <a:t>Operation.</a:t>
            </a:r>
            <a:endParaRPr lang="en-IN" sz="3600" b="1" dirty="0"/>
          </a:p>
        </p:txBody>
      </p:sp>
      <p:pic>
        <p:nvPicPr>
          <p:cNvPr id="8" name="Picture 7" descr="bhu.png"/>
          <p:cNvPicPr>
            <a:picLocks noChangeAspect="1"/>
          </p:cNvPicPr>
          <p:nvPr/>
        </p:nvPicPr>
        <p:blipFill>
          <a:blip r:embed="rId2"/>
          <a:stretch>
            <a:fillRect/>
          </a:stretch>
        </p:blipFill>
        <p:spPr>
          <a:xfrm>
            <a:off x="237627" y="541214"/>
            <a:ext cx="5471635" cy="2469094"/>
          </a:xfrm>
          <a:prstGeom prst="rect">
            <a:avLst/>
          </a:prstGeom>
        </p:spPr>
      </p:pic>
      <p:pic>
        <p:nvPicPr>
          <p:cNvPr id="10" name="Picture 9" descr="mmom.png"/>
          <p:cNvPicPr>
            <a:picLocks noChangeAspect="1"/>
          </p:cNvPicPr>
          <p:nvPr/>
        </p:nvPicPr>
        <p:blipFill>
          <a:blip r:embed="rId3"/>
          <a:stretch>
            <a:fillRect/>
          </a:stretch>
        </p:blipFill>
        <p:spPr>
          <a:xfrm>
            <a:off x="3628176" y="1802486"/>
            <a:ext cx="5339376" cy="3256317"/>
          </a:xfrm>
          <a:prstGeom prst="rect">
            <a:avLst/>
          </a:prstGeom>
        </p:spPr>
      </p:pic>
      <p:sp>
        <p:nvSpPr>
          <p:cNvPr id="11" name="Rounded Rectangular Callout 10"/>
          <p:cNvSpPr/>
          <p:nvPr/>
        </p:nvSpPr>
        <p:spPr>
          <a:xfrm>
            <a:off x="5991335" y="915287"/>
            <a:ext cx="2154460"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Value contain ‘M’, ’K’, Varies with device</a:t>
            </a:r>
          </a:p>
        </p:txBody>
      </p:sp>
      <p:sp>
        <p:nvSpPr>
          <p:cNvPr id="12" name="Rounded Rectangular Callout 11"/>
          <p:cNvSpPr/>
          <p:nvPr/>
        </p:nvSpPr>
        <p:spPr>
          <a:xfrm>
            <a:off x="885993" y="3290629"/>
            <a:ext cx="2154460" cy="617755"/>
          </a:xfrm>
          <a:prstGeom prst="wedgeRoundRectCallout">
            <a:avLst>
              <a:gd name="adj1" fmla="val 84779"/>
              <a:gd name="adj2" fmla="val -8484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Convert MB to KB and Remove K &amp; M</a:t>
            </a:r>
          </a:p>
        </p:txBody>
      </p:sp>
      <p:sp>
        <p:nvSpPr>
          <p:cNvPr id="13" name="Rounded Rectangular Callout 12"/>
          <p:cNvSpPr/>
          <p:nvPr/>
        </p:nvSpPr>
        <p:spPr>
          <a:xfrm>
            <a:off x="695710" y="4313421"/>
            <a:ext cx="2154460" cy="617755"/>
          </a:xfrm>
          <a:prstGeom prst="wedgeRoundRectCallout">
            <a:avLst>
              <a:gd name="adj1" fmla="val 101853"/>
              <a:gd name="adj2" fmla="val 6317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xmlns="" val="241915031"/>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noAutofit/>
          </a:bodyPr>
          <a:lstStyle/>
          <a:p>
            <a:r>
              <a:rPr lang="en-IN" sz="3600" b="1" dirty="0"/>
              <a:t>Price Column Operation</a:t>
            </a:r>
          </a:p>
        </p:txBody>
      </p:sp>
      <p:pic>
        <p:nvPicPr>
          <p:cNvPr id="4" name="Picture 3" descr="jojpp.png"/>
          <p:cNvPicPr>
            <a:picLocks noChangeAspect="1"/>
          </p:cNvPicPr>
          <p:nvPr/>
        </p:nvPicPr>
        <p:blipFill>
          <a:blip r:embed="rId2"/>
          <a:stretch>
            <a:fillRect/>
          </a:stretch>
        </p:blipFill>
        <p:spPr>
          <a:xfrm>
            <a:off x="403498" y="738981"/>
            <a:ext cx="8337003" cy="4004058"/>
          </a:xfrm>
          <a:prstGeom prst="rect">
            <a:avLst/>
          </a:prstGeom>
        </p:spPr>
      </p:pic>
    </p:spTree>
    <p:extLst>
      <p:ext uri="{BB962C8B-B14F-4D97-AF65-F5344CB8AC3E}">
        <p14:creationId xmlns:p14="http://schemas.microsoft.com/office/powerpoint/2010/main" xmlns="" val="3502066576"/>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noAutofit/>
          </a:bodyPr>
          <a:lstStyle/>
          <a:p>
            <a:r>
              <a:rPr lang="en-IN" sz="3600" b="1"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Unrated apps ,also considerable for Everyone </a:t>
            </a:r>
          </a:p>
        </p:txBody>
      </p:sp>
    </p:spTree>
    <p:extLst>
      <p:ext uri="{BB962C8B-B14F-4D97-AF65-F5344CB8AC3E}">
        <p14:creationId xmlns:p14="http://schemas.microsoft.com/office/powerpoint/2010/main" xmlns="" val="679479926"/>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noAutofit/>
          </a:bodyPr>
          <a:lstStyle/>
          <a:p>
            <a:r>
              <a:rPr lang="en-IN" sz="3600" b="1"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xmlns="" val="2571020095"/>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noAutofit/>
          </a:bodyPr>
          <a:lstStyle/>
          <a:p>
            <a:r>
              <a:rPr lang="en-IN" sz="3600" b="1" dirty="0"/>
              <a:t>User Reviews </a:t>
            </a:r>
            <a:r>
              <a:rPr lang="en-IN" sz="3600" b="1" dirty="0" smtClean="0"/>
              <a:t>Data Frame Operation.</a:t>
            </a:r>
            <a:endParaRPr lang="en-IN" sz="3600" b="1" dirty="0"/>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1.  Unreviewed Columns </a:t>
            </a:r>
            <a:r>
              <a:rPr lang="en-IN" dirty="0" smtClean="0">
                <a:ln w="0"/>
                <a:solidFill>
                  <a:schemeClr val="accent6">
                    <a:lumMod val="75000"/>
                  </a:schemeClr>
                </a:solidFill>
                <a:effectLst>
                  <a:outerShdw blurRad="38100" dist="25400" dir="5400000" algn="ctr" rotWithShape="0">
                    <a:srgbClr val="6E747A">
                      <a:alpha val="43000"/>
                    </a:srgbClr>
                  </a:outerShdw>
                </a:effectLst>
              </a:rPr>
              <a:t>Dropped.</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smtClean="0">
                <a:ln w="0"/>
                <a:solidFill>
                  <a:schemeClr val="accent6">
                    <a:lumMod val="75000"/>
                  </a:schemeClr>
                </a:solidFill>
                <a:effectLst>
                  <a:outerShdw blurRad="38100" dist="25400" dir="5400000" algn="ctr" rotWithShape="0">
                    <a:srgbClr val="6E747A">
                      <a:alpha val="43000"/>
                    </a:srgbClr>
                  </a:outerShdw>
                </a:effectLst>
              </a:rPr>
              <a:t>Sentiment Polarity </a:t>
            </a:r>
            <a:r>
              <a:rPr lang="en-IN" dirty="0">
                <a:ln w="0"/>
                <a:solidFill>
                  <a:schemeClr val="accent6">
                    <a:lumMod val="75000"/>
                  </a:schemeClr>
                </a:solidFill>
                <a:effectLst>
                  <a:outerShdw blurRad="38100" dist="25400" dir="5400000" algn="ctr" rotWithShape="0">
                    <a:srgbClr val="6E747A">
                      <a:alpha val="43000"/>
                    </a:srgbClr>
                  </a:outerShdw>
                </a:effectLst>
              </a:rPr>
              <a:t>is Between -1 to 1</a:t>
            </a:r>
          </a:p>
          <a:p>
            <a:pPr marL="285750" indent="-285750" algn="just">
              <a:buFont typeface="Arial" panose="020B0604020202020204" pitchFamily="34" charset="0"/>
              <a:buChar char="•"/>
            </a:pPr>
            <a:r>
              <a:rPr lang="en-IN" dirty="0" smtClean="0">
                <a:ln w="0"/>
                <a:solidFill>
                  <a:schemeClr val="accent6">
                    <a:lumMod val="75000"/>
                  </a:schemeClr>
                </a:solidFill>
                <a:effectLst>
                  <a:outerShdw blurRad="38100" dist="25400" dir="5400000" algn="ctr" rotWithShape="0">
                    <a:srgbClr val="6E747A">
                      <a:alpha val="43000"/>
                    </a:srgbClr>
                  </a:outerShdw>
                </a:effectLst>
              </a:rPr>
              <a:t>Sentiment Subjectivity </a:t>
            </a:r>
            <a:r>
              <a:rPr lang="en-IN" dirty="0">
                <a:ln w="0"/>
                <a:solidFill>
                  <a:schemeClr val="accent6">
                    <a:lumMod val="75000"/>
                  </a:schemeClr>
                </a:solidFill>
                <a:effectLst>
                  <a:outerShdw blurRad="38100" dist="25400" dir="5400000" algn="ctr" rotWithShape="0">
                    <a:srgbClr val="6E747A">
                      <a:alpha val="43000"/>
                    </a:srgbClr>
                  </a:outerShdw>
                </a:effectLst>
              </a:rPr>
              <a:t>is Between 0 to 1</a:t>
            </a:r>
          </a:p>
        </p:txBody>
      </p:sp>
    </p:spTree>
    <p:extLst>
      <p:ext uri="{BB962C8B-B14F-4D97-AF65-F5344CB8AC3E}">
        <p14:creationId xmlns:p14="http://schemas.microsoft.com/office/powerpoint/2010/main" xmlns="" val="543346639"/>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noAutofit/>
          </a:bodyPr>
          <a:lstStyle/>
          <a:p>
            <a:pPr lvl="0"/>
            <a:r>
              <a:rPr lang="en-IN" sz="3200" b="1"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xmlns="" val="3696242838"/>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smtClean="0"/>
              <a:t>Contents:</a:t>
            </a:r>
            <a:endParaRPr lang="en-IN" dirty="0"/>
          </a:p>
        </p:txBody>
      </p:sp>
      <p:sp>
        <p:nvSpPr>
          <p:cNvPr id="3" name="Text Placeholder 2"/>
          <p:cNvSpPr>
            <a:spLocks noGrp="1"/>
          </p:cNvSpPr>
          <p:nvPr>
            <p:ph type="body" idx="1"/>
          </p:nvPr>
        </p:nvSpPr>
        <p:spPr>
          <a:xfrm>
            <a:off x="318279" y="723627"/>
            <a:ext cx="8220507" cy="4177294"/>
          </a:xfrm>
        </p:spPr>
        <p:txBody>
          <a:bodyPr/>
          <a:lstStyle/>
          <a:p>
            <a:pPr>
              <a:buClr>
                <a:schemeClr val="bg1">
                  <a:lumMod val="50000"/>
                </a:schemeClr>
              </a:buClr>
              <a:buAutoNum type="arabicPeriod"/>
            </a:pPr>
            <a:r>
              <a:rPr lang="en-IN" sz="2000" dirty="0">
                <a:solidFill>
                  <a:schemeClr val="accent4">
                    <a:lumMod val="50000"/>
                  </a:schemeClr>
                </a:solidFill>
              </a:rPr>
              <a:t>Introduction</a:t>
            </a:r>
          </a:p>
          <a:p>
            <a:pPr>
              <a:buClr>
                <a:schemeClr val="bg1">
                  <a:lumMod val="50000"/>
                </a:schemeClr>
              </a:buClr>
              <a:buAutoNum type="arabicPeriod"/>
            </a:pPr>
            <a:r>
              <a:rPr lang="en-IN" sz="2000" dirty="0">
                <a:solidFill>
                  <a:schemeClr val="accent4">
                    <a:lumMod val="50000"/>
                  </a:schemeClr>
                </a:solidFill>
              </a:rPr>
              <a:t>Problem Statement</a:t>
            </a:r>
          </a:p>
          <a:p>
            <a:pPr>
              <a:buClr>
                <a:schemeClr val="bg1">
                  <a:lumMod val="50000"/>
                </a:schemeClr>
              </a:buClr>
              <a:buFont typeface="Arial"/>
              <a:buAutoNum type="arabicPeriod"/>
            </a:pPr>
            <a:r>
              <a:rPr lang="en-IN" sz="2000"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sz="1800"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sz="1800" dirty="0">
                <a:solidFill>
                  <a:schemeClr val="accent4">
                    <a:lumMod val="50000"/>
                  </a:schemeClr>
                </a:solidFill>
              </a:rPr>
              <a:t>User Reviews Data</a:t>
            </a:r>
          </a:p>
          <a:p>
            <a:pPr>
              <a:buClr>
                <a:schemeClr val="bg1">
                  <a:lumMod val="50000"/>
                </a:schemeClr>
              </a:buClr>
              <a:buFont typeface="Arial"/>
              <a:buAutoNum type="arabicPeriod"/>
            </a:pPr>
            <a:r>
              <a:rPr lang="en-IN" sz="2000" dirty="0">
                <a:solidFill>
                  <a:schemeClr val="accent4">
                    <a:lumMod val="50000"/>
                  </a:schemeClr>
                </a:solidFill>
              </a:rPr>
              <a:t>Data Processing Flowchart</a:t>
            </a:r>
          </a:p>
          <a:p>
            <a:pPr>
              <a:buClr>
                <a:schemeClr val="bg1">
                  <a:lumMod val="50000"/>
                </a:schemeClr>
              </a:buClr>
              <a:buAutoNum type="arabicPeriod"/>
            </a:pPr>
            <a:r>
              <a:rPr lang="en-IN" sz="2000" dirty="0">
                <a:solidFill>
                  <a:schemeClr val="accent4">
                    <a:lumMod val="50000"/>
                  </a:schemeClr>
                </a:solidFill>
              </a:rPr>
              <a:t>Import Libraries</a:t>
            </a:r>
          </a:p>
          <a:p>
            <a:pPr>
              <a:buClr>
                <a:schemeClr val="bg1">
                  <a:lumMod val="50000"/>
                </a:schemeClr>
              </a:buClr>
              <a:buAutoNum type="arabicPeriod"/>
            </a:pPr>
            <a:r>
              <a:rPr lang="en-IN" sz="2000" dirty="0">
                <a:solidFill>
                  <a:schemeClr val="accent4">
                    <a:lumMod val="50000"/>
                  </a:schemeClr>
                </a:solidFill>
              </a:rPr>
              <a:t>Data Loading</a:t>
            </a:r>
          </a:p>
          <a:p>
            <a:pPr>
              <a:buClr>
                <a:schemeClr val="bg1">
                  <a:lumMod val="50000"/>
                </a:schemeClr>
              </a:buClr>
              <a:buFont typeface="Arial"/>
              <a:buAutoNum type="arabicPeriod"/>
            </a:pPr>
            <a:r>
              <a:rPr lang="en-GB" sz="2000" dirty="0">
                <a:solidFill>
                  <a:schemeClr val="accent4">
                    <a:lumMod val="50000"/>
                  </a:schemeClr>
                </a:solidFill>
              </a:rPr>
              <a:t>Null values Imputation / Data Cleaning </a:t>
            </a:r>
          </a:p>
          <a:p>
            <a:pPr>
              <a:buClr>
                <a:schemeClr val="bg1">
                  <a:lumMod val="50000"/>
                </a:schemeClr>
              </a:buClr>
              <a:buAutoNum type="arabicPeriod"/>
            </a:pPr>
            <a:r>
              <a:rPr lang="en-IN" sz="2000" dirty="0">
                <a:solidFill>
                  <a:schemeClr val="accent4">
                    <a:lumMod val="50000"/>
                  </a:schemeClr>
                </a:solidFill>
              </a:rPr>
              <a:t>Data Segregation</a:t>
            </a:r>
          </a:p>
          <a:p>
            <a:pPr>
              <a:buClr>
                <a:schemeClr val="bg1">
                  <a:lumMod val="50000"/>
                </a:schemeClr>
              </a:buClr>
              <a:buAutoNum type="arabicPeriod"/>
            </a:pPr>
            <a:r>
              <a:rPr lang="en-IN" sz="2000" dirty="0">
                <a:solidFill>
                  <a:schemeClr val="accent4">
                    <a:lumMod val="50000"/>
                  </a:schemeClr>
                </a:solidFill>
              </a:rPr>
              <a:t>Exploratory &amp; Visualization Analysis </a:t>
            </a:r>
          </a:p>
          <a:p>
            <a:pPr>
              <a:buClr>
                <a:schemeClr val="bg1">
                  <a:lumMod val="50000"/>
                </a:schemeClr>
              </a:buClr>
              <a:buFont typeface="Arial"/>
              <a:buAutoNum type="arabicPeriod"/>
            </a:pPr>
            <a:r>
              <a:rPr lang="en-IN" sz="2000" dirty="0">
                <a:solidFill>
                  <a:schemeClr val="accent4">
                    <a:lumMod val="50000"/>
                  </a:schemeClr>
                </a:solidFill>
              </a:rPr>
              <a:t>Conclusion</a:t>
            </a:r>
          </a:p>
          <a:p>
            <a:pPr>
              <a:buClr>
                <a:schemeClr val="bg1">
                  <a:lumMod val="50000"/>
                </a:schemeClr>
              </a:buClr>
              <a:buFont typeface="Arial"/>
              <a:buAutoNum type="arabicPeriod"/>
            </a:pPr>
            <a:endParaRPr lang="en-IN" sz="2000" dirty="0">
              <a:solidFill>
                <a:schemeClr val="accent4">
                  <a:lumMod val="50000"/>
                </a:schemeClr>
              </a:solidFill>
            </a:endParaRPr>
          </a:p>
          <a:p>
            <a:pPr>
              <a:buClr>
                <a:schemeClr val="bg1">
                  <a:lumMod val="50000"/>
                </a:schemeClr>
              </a:buClr>
              <a:buFont typeface="Arial"/>
              <a:buAutoNum type="arabicPeriod"/>
            </a:pPr>
            <a:endParaRPr lang="en-IN" sz="2000" dirty="0">
              <a:solidFill>
                <a:schemeClr val="accent4">
                  <a:lumMod val="50000"/>
                </a:schemeClr>
              </a:solidFill>
            </a:endParaRPr>
          </a:p>
          <a:p>
            <a:pPr>
              <a:buClr>
                <a:schemeClr val="bg1">
                  <a:lumMod val="50000"/>
                </a:schemeClr>
              </a:buClr>
              <a:buAutoNum type="arabicPeriod"/>
            </a:pPr>
            <a:endParaRPr lang="en-IN" sz="2000" dirty="0">
              <a:solidFill>
                <a:schemeClr val="accent4">
                  <a:lumMod val="50000"/>
                </a:schemeClr>
              </a:solidFill>
            </a:endParaRPr>
          </a:p>
          <a:p>
            <a:pPr>
              <a:buClr>
                <a:schemeClr val="bg1">
                  <a:lumMod val="50000"/>
                </a:schemeClr>
              </a:buClr>
              <a:buAutoNum type="arabicPeriod"/>
            </a:pPr>
            <a:endParaRPr lang="en-IN" sz="2000" dirty="0">
              <a:solidFill>
                <a:schemeClr val="accent4">
                  <a:lumMod val="50000"/>
                </a:schemeClr>
              </a:solidFill>
            </a:endParaRPr>
          </a:p>
          <a:p>
            <a:pPr>
              <a:buClr>
                <a:schemeClr val="tx1">
                  <a:lumMod val="60000"/>
                  <a:lumOff val="40000"/>
                </a:schemeClr>
              </a:buClr>
              <a:buFont typeface="+mj-lt"/>
              <a:buAutoNum type="arabicPeriod"/>
            </a:pPr>
            <a:endParaRPr lang="en-IN" sz="2000" dirty="0">
              <a:solidFill>
                <a:schemeClr val="accent4">
                  <a:lumMod val="50000"/>
                </a:schemeClr>
              </a:solidFill>
            </a:endParaRPr>
          </a:p>
        </p:txBody>
      </p:sp>
    </p:spTree>
    <p:extLst>
      <p:ext uri="{BB962C8B-B14F-4D97-AF65-F5344CB8AC3E}">
        <p14:creationId xmlns:p14="http://schemas.microsoft.com/office/powerpoint/2010/main" xmlns="" val="94826106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noAutofit/>
          </a:bodyPr>
          <a:lstStyle/>
          <a:p>
            <a:pPr lvl="0"/>
            <a:r>
              <a:rPr lang="en-IN" sz="2000" b="1" dirty="0"/>
              <a:t/>
            </a:r>
            <a:br>
              <a:rPr lang="en-IN" sz="2000" b="1" dirty="0"/>
            </a:br>
            <a:r>
              <a:rPr lang="en-IN" sz="3600" b="1" dirty="0" smtClean="0"/>
              <a:t>Data Visualisation </a:t>
            </a:r>
            <a:endParaRPr lang="en-IN" sz="2000" b="1"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xmlns="" val="1272698227"/>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1"/>
            <a:ext cx="8520600" cy="684155"/>
          </a:xfrm>
        </p:spPr>
        <p:txBody>
          <a:bodyPr>
            <a:noAutofit/>
          </a:bodyPr>
          <a:lstStyle/>
          <a:p>
            <a:r>
              <a:rPr lang="en-US" sz="2400" b="1" dirty="0" smtClean="0"/>
              <a:t>Problem 1: </a:t>
            </a:r>
            <a:r>
              <a:rPr lang="en-US" sz="2400" b="1" i="1" dirty="0" smtClean="0"/>
              <a:t>How many Android Version Supported Apps Across the Whole Database ?</a:t>
            </a:r>
            <a:endParaRPr lang="en-US" sz="2400" b="1" dirty="0"/>
          </a:p>
        </p:txBody>
      </p:sp>
      <p:pic>
        <p:nvPicPr>
          <p:cNvPr id="5" name="Picture 4" descr="jijijijij.png"/>
          <p:cNvPicPr>
            <a:picLocks noChangeAspect="1"/>
          </p:cNvPicPr>
          <p:nvPr/>
        </p:nvPicPr>
        <p:blipFill>
          <a:blip r:embed="rId2"/>
          <a:stretch>
            <a:fillRect/>
          </a:stretch>
        </p:blipFill>
        <p:spPr>
          <a:xfrm>
            <a:off x="206068" y="624949"/>
            <a:ext cx="5784732" cy="4400139"/>
          </a:xfrm>
          <a:prstGeom prst="rect">
            <a:avLst/>
          </a:prstGeom>
        </p:spPr>
      </p:pic>
      <p:sp>
        <p:nvSpPr>
          <p:cNvPr id="7" name="Rectangle 6"/>
          <p:cNvSpPr/>
          <p:nvPr/>
        </p:nvSpPr>
        <p:spPr>
          <a:xfrm>
            <a:off x="5841634" y="703890"/>
            <a:ext cx="3190533" cy="2462213"/>
          </a:xfrm>
          <a:prstGeom prst="rect">
            <a:avLst/>
          </a:prstGeom>
        </p:spPr>
        <p:txBody>
          <a:bodyPr wrap="square">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After identifying the  total distributation percentage on data given details of more app supported Android OS versions . Basically android 4.0 and above version supported app ratio is very higher and more then 60% app's support only on android 4.0 and above version.</a:t>
            </a:r>
            <a:endParaRPr lang="en-US" b="1" dirty="0">
              <a:solidFill>
                <a:schemeClr val="accent1">
                  <a:lumMod val="50000"/>
                </a:schemeClr>
              </a:solidFill>
            </a:endParaRPr>
          </a:p>
        </p:txBody>
      </p:sp>
    </p:spTree>
    <p:extLst>
      <p:ext uri="{BB962C8B-B14F-4D97-AF65-F5344CB8AC3E}">
        <p14:creationId xmlns:p14="http://schemas.microsoft.com/office/powerpoint/2010/main" xmlns="" val="3818552945"/>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US" sz="2000" b="1" dirty="0" smtClean="0"/>
              <a:t>Problem 2: What are the top most competing categories in play store ?</a:t>
            </a:r>
            <a:br>
              <a:rPr lang="en-US" sz="2000" b="1" dirty="0" smtClean="0"/>
            </a:br>
            <a:endParaRPr lang="en-IN" sz="2000" b="1" dirty="0"/>
          </a:p>
        </p:txBody>
      </p:sp>
      <p:pic>
        <p:nvPicPr>
          <p:cNvPr id="8" name="Picture 7" descr="aaka.png"/>
          <p:cNvPicPr>
            <a:picLocks noChangeAspect="1"/>
          </p:cNvPicPr>
          <p:nvPr/>
        </p:nvPicPr>
        <p:blipFill>
          <a:blip r:embed="rId2"/>
          <a:stretch>
            <a:fillRect/>
          </a:stretch>
        </p:blipFill>
        <p:spPr>
          <a:xfrm>
            <a:off x="0" y="585633"/>
            <a:ext cx="9100819" cy="4381071"/>
          </a:xfrm>
          <a:prstGeom prst="rect">
            <a:avLst/>
          </a:prstGeom>
        </p:spPr>
      </p:pic>
    </p:spTree>
    <p:extLst>
      <p:ext uri="{BB962C8B-B14F-4D97-AF65-F5344CB8AC3E}">
        <p14:creationId xmlns:p14="http://schemas.microsoft.com/office/powerpoint/2010/main" xmlns="" val="3541647455"/>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2" y="-1"/>
            <a:ext cx="8453283" cy="598637"/>
          </a:xfrm>
          <a:noFill/>
          <a:ln>
            <a:noFill/>
          </a:ln>
        </p:spPr>
        <p:txBody>
          <a:bodyPr spcFirstLastPara="1" wrap="square" lIns="91425" tIns="91425" rIns="91425" bIns="91425" anchor="t" anchorCtr="0">
            <a:noAutofit/>
          </a:bodyPr>
          <a:lstStyle/>
          <a:p>
            <a:r>
              <a:rPr lang="en-US" sz="2400" b="1" dirty="0" smtClean="0"/>
              <a:t>Problem 3: What is the Paid and Free apps ratio? from all apps ?</a:t>
            </a:r>
            <a:endParaRPr lang="en-IN" sz="2400" b="1" dirty="0"/>
          </a:p>
        </p:txBody>
      </p:sp>
      <p:pic>
        <p:nvPicPr>
          <p:cNvPr id="5" name="Picture 4" descr="tyty.png"/>
          <p:cNvPicPr>
            <a:picLocks noChangeAspect="1"/>
          </p:cNvPicPr>
          <p:nvPr/>
        </p:nvPicPr>
        <p:blipFill>
          <a:blip r:embed="rId2"/>
          <a:stretch>
            <a:fillRect/>
          </a:stretch>
        </p:blipFill>
        <p:spPr>
          <a:xfrm>
            <a:off x="105255" y="495243"/>
            <a:ext cx="5039068" cy="4448966"/>
          </a:xfrm>
          <a:prstGeom prst="rect">
            <a:avLst/>
          </a:prstGeom>
        </p:spPr>
      </p:pic>
      <p:sp>
        <p:nvSpPr>
          <p:cNvPr id="10" name="TextBox 9"/>
          <p:cNvSpPr txBox="1"/>
          <p:nvPr/>
        </p:nvSpPr>
        <p:spPr>
          <a:xfrm>
            <a:off x="5335096" y="585479"/>
            <a:ext cx="3539189" cy="2031325"/>
          </a:xfrm>
          <a:prstGeom prst="rect">
            <a:avLst/>
          </a:prstGeom>
          <a:noFill/>
        </p:spPr>
        <p:txBody>
          <a:bodyPr wrap="square" rtlCol="0">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A)None value in type column are 0.01%</a:t>
            </a:r>
          </a:p>
          <a:p>
            <a:r>
              <a:rPr lang="en-US" b="1" dirty="0" smtClean="0">
                <a:solidFill>
                  <a:schemeClr val="accent1">
                    <a:lumMod val="50000"/>
                  </a:schemeClr>
                </a:solidFill>
              </a:rPr>
              <a:t>B)Free apps in play store are 92.60%</a:t>
            </a:r>
          </a:p>
          <a:p>
            <a:r>
              <a:rPr lang="en-US" b="1" dirty="0" smtClean="0">
                <a:solidFill>
                  <a:schemeClr val="accent1">
                    <a:lumMod val="50000"/>
                  </a:schemeClr>
                </a:solidFill>
              </a:rPr>
              <a:t>C)Paid apps in play store are 7.39%</a:t>
            </a:r>
          </a:p>
          <a:p>
            <a:r>
              <a:rPr lang="en-US" b="1" dirty="0" smtClean="0">
                <a:solidFill>
                  <a:schemeClr val="accent1">
                    <a:lumMod val="50000"/>
                  </a:schemeClr>
                </a:solidFill>
              </a:rPr>
              <a:t>So, we can clearly see that only 7.39% are paid apps available on play store and the rest 92.60% are free.</a:t>
            </a:r>
          </a:p>
          <a:p>
            <a:endParaRPr lang="en-US" b="1" dirty="0"/>
          </a:p>
        </p:txBody>
      </p:sp>
    </p:spTree>
    <p:extLst>
      <p:ext uri="{BB962C8B-B14F-4D97-AF65-F5344CB8AC3E}">
        <p14:creationId xmlns:p14="http://schemas.microsoft.com/office/powerpoint/2010/main" xmlns="" val="2796411405"/>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US" sz="2400" b="1" dirty="0" smtClean="0"/>
              <a:t>Problem 4: What are the </a:t>
            </a:r>
            <a:r>
              <a:rPr lang="en-US" sz="2400" b="1" dirty="0" err="1" smtClean="0"/>
              <a:t>updatation</a:t>
            </a:r>
            <a:r>
              <a:rPr lang="en-US" sz="2400" b="1" dirty="0" smtClean="0"/>
              <a:t> details of apps by year? </a:t>
            </a:r>
            <a:br>
              <a:rPr lang="en-US" sz="2400" b="1" dirty="0" smtClean="0"/>
            </a:br>
            <a:endParaRPr lang="en-GB" sz="2400" b="1" dirty="0"/>
          </a:p>
        </p:txBody>
      </p:sp>
      <p:pic>
        <p:nvPicPr>
          <p:cNvPr id="5" name="Picture 4" descr="hama.png"/>
          <p:cNvPicPr>
            <a:picLocks noChangeAspect="1"/>
          </p:cNvPicPr>
          <p:nvPr/>
        </p:nvPicPr>
        <p:blipFill>
          <a:blip r:embed="rId2"/>
          <a:stretch>
            <a:fillRect/>
          </a:stretch>
        </p:blipFill>
        <p:spPr>
          <a:xfrm>
            <a:off x="177619" y="508277"/>
            <a:ext cx="6025827" cy="4550526"/>
          </a:xfrm>
          <a:prstGeom prst="rect">
            <a:avLst/>
          </a:prstGeom>
        </p:spPr>
      </p:pic>
      <p:sp>
        <p:nvSpPr>
          <p:cNvPr id="6" name="TextBox 5"/>
          <p:cNvSpPr txBox="1"/>
          <p:nvPr/>
        </p:nvSpPr>
        <p:spPr>
          <a:xfrm>
            <a:off x="6295545" y="592058"/>
            <a:ext cx="2723465" cy="2492990"/>
          </a:xfrm>
          <a:prstGeom prst="rect">
            <a:avLst/>
          </a:prstGeom>
          <a:noFill/>
        </p:spPr>
        <p:txBody>
          <a:bodyPr wrap="square" rtlCol="0">
            <a:spAutoFit/>
          </a:bodyPr>
          <a:lstStyle/>
          <a:p>
            <a:r>
              <a:rPr lang="en-US" sz="1600" b="1" dirty="0" smtClean="0">
                <a:solidFill>
                  <a:schemeClr val="accent1">
                    <a:lumMod val="50000"/>
                  </a:schemeClr>
                </a:solidFill>
              </a:rPr>
              <a:t>Summary: </a:t>
            </a:r>
          </a:p>
          <a:p>
            <a:endParaRPr lang="en-US" dirty="0" smtClean="0">
              <a:solidFill>
                <a:schemeClr val="accent1">
                  <a:lumMod val="50000"/>
                </a:schemeClr>
              </a:solidFill>
            </a:endParaRPr>
          </a:p>
          <a:p>
            <a:r>
              <a:rPr lang="en-US" b="1" dirty="0" smtClean="0">
                <a:solidFill>
                  <a:schemeClr val="accent1">
                    <a:lumMod val="50000"/>
                  </a:schemeClr>
                </a:solidFill>
              </a:rPr>
              <a:t>Here, we are analyzing the added apps and up gradation of apps on play store. So, its clearly visible that between time period 2017-2018, there are very wide range of app up gradation and addition occur.</a:t>
            </a:r>
          </a:p>
          <a:p>
            <a:endParaRPr lang="en-US" dirty="0" smtClean="0"/>
          </a:p>
          <a:p>
            <a:endParaRPr lang="en-US" dirty="0"/>
          </a:p>
        </p:txBody>
      </p:sp>
    </p:spTree>
    <p:extLst>
      <p:ext uri="{BB962C8B-B14F-4D97-AF65-F5344CB8AC3E}">
        <p14:creationId xmlns:p14="http://schemas.microsoft.com/office/powerpoint/2010/main" xmlns="" val="1695537698"/>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470994" cy="585479"/>
          </a:xfrm>
          <a:noFill/>
          <a:ln>
            <a:noFill/>
          </a:ln>
        </p:spPr>
        <p:txBody>
          <a:bodyPr spcFirstLastPara="1" wrap="square" lIns="91425" tIns="91425" rIns="91425" bIns="91425" anchor="t" anchorCtr="0">
            <a:noAutofit/>
          </a:bodyPr>
          <a:lstStyle/>
          <a:p>
            <a:r>
              <a:rPr lang="en-US" sz="2400" b="1" dirty="0" smtClean="0"/>
              <a:t>Problem 5: How the App pricing trend across popular categories ?</a:t>
            </a:r>
            <a:r>
              <a:rPr lang="en-US" sz="5400" b="1" dirty="0" smtClean="0"/>
              <a:t/>
            </a:r>
            <a:br>
              <a:rPr lang="en-US" sz="5400" b="1" dirty="0" smtClean="0"/>
            </a:br>
            <a:endParaRPr lang="en-IN" sz="5400" b="1" dirty="0"/>
          </a:p>
        </p:txBody>
      </p:sp>
      <p:pic>
        <p:nvPicPr>
          <p:cNvPr id="5" name="Picture 4" descr="766.png"/>
          <p:cNvPicPr>
            <a:picLocks noChangeAspect="1"/>
          </p:cNvPicPr>
          <p:nvPr/>
        </p:nvPicPr>
        <p:blipFill>
          <a:blip r:embed="rId2"/>
          <a:stretch>
            <a:fillRect/>
          </a:stretch>
        </p:blipFill>
        <p:spPr>
          <a:xfrm>
            <a:off x="131567" y="506538"/>
            <a:ext cx="6142713" cy="4493059"/>
          </a:xfrm>
          <a:prstGeom prst="rect">
            <a:avLst/>
          </a:prstGeom>
        </p:spPr>
      </p:pic>
      <p:sp>
        <p:nvSpPr>
          <p:cNvPr id="6" name="TextBox 5"/>
          <p:cNvSpPr txBox="1"/>
          <p:nvPr/>
        </p:nvSpPr>
        <p:spPr>
          <a:xfrm>
            <a:off x="6591575" y="1072282"/>
            <a:ext cx="2243240" cy="3262432"/>
          </a:xfrm>
          <a:prstGeom prst="rect">
            <a:avLst/>
          </a:prstGeom>
          <a:noFill/>
        </p:spPr>
        <p:txBody>
          <a:bodyPr wrap="square" rtlCol="0">
            <a:spAutoFit/>
          </a:bodyPr>
          <a:lstStyle/>
          <a:p>
            <a:r>
              <a:rPr lang="en-US" sz="1200" b="1" dirty="0" smtClean="0">
                <a:solidFill>
                  <a:schemeClr val="accent1">
                    <a:lumMod val="50000"/>
                  </a:schemeClr>
                </a:solidFill>
              </a:rPr>
              <a:t>Summary: </a:t>
            </a:r>
          </a:p>
          <a:p>
            <a:endParaRPr lang="en-US" sz="1200" b="1" dirty="0" smtClean="0">
              <a:solidFill>
                <a:schemeClr val="accent1">
                  <a:lumMod val="50000"/>
                </a:schemeClr>
              </a:solidFill>
            </a:endParaRPr>
          </a:p>
          <a:p>
            <a:r>
              <a:rPr lang="en-US" sz="1200" b="1" dirty="0" smtClean="0">
                <a:solidFill>
                  <a:schemeClr val="accent1">
                    <a:lumMod val="50000"/>
                  </a:schemeClr>
                </a:solidFill>
              </a:rPr>
              <a:t>1.From the above analyses as we find that there are different categories of apps demand different price ranges.</a:t>
            </a:r>
          </a:p>
          <a:p>
            <a:r>
              <a:rPr lang="en-US" sz="1200" b="1" dirty="0" smtClean="0">
                <a:solidFill>
                  <a:schemeClr val="accent1">
                    <a:lumMod val="50000"/>
                  </a:schemeClr>
                </a:solidFill>
              </a:rPr>
              <a:t>2.Like in simple &amp; easy apps in category FAMILY LIFESTYLE, FINANCE and MEDICAL are high in price.</a:t>
            </a:r>
          </a:p>
          <a:p>
            <a:r>
              <a:rPr lang="en-US" sz="1200" b="1" dirty="0" smtClean="0">
                <a:solidFill>
                  <a:schemeClr val="accent1">
                    <a:lumMod val="50000"/>
                  </a:schemeClr>
                </a:solidFill>
              </a:rPr>
              <a:t>3. All Games apps are comparatively low in price. So, it could be the reason that it's have more downloads.</a:t>
            </a:r>
          </a:p>
          <a:p>
            <a:endParaRPr lang="en-US" b="1" dirty="0">
              <a:solidFill>
                <a:schemeClr val="accent1">
                  <a:lumMod val="50000"/>
                </a:schemeClr>
              </a:solidFill>
            </a:endParaRPr>
          </a:p>
        </p:txBody>
      </p:sp>
    </p:spTree>
    <p:extLst>
      <p:ext uri="{BB962C8B-B14F-4D97-AF65-F5344CB8AC3E}">
        <p14:creationId xmlns:p14="http://schemas.microsoft.com/office/powerpoint/2010/main" xmlns="" val="1012592586"/>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Autofit/>
          </a:bodyPr>
          <a:lstStyle/>
          <a:p>
            <a:r>
              <a:rPr lang="en-US" sz="2000" b="1" dirty="0" smtClean="0"/>
              <a:t>Problem-6: What are the Sentiment Data Across the All Reviews ?</a:t>
            </a:r>
            <a:br>
              <a:rPr lang="en-US" sz="2000" b="1" dirty="0" smtClean="0"/>
            </a:br>
            <a:endParaRPr lang="en-IN" sz="2000" b="1" dirty="0"/>
          </a:p>
        </p:txBody>
      </p:sp>
      <p:pic>
        <p:nvPicPr>
          <p:cNvPr id="6" name="Picture 5" descr="0909090.png"/>
          <p:cNvPicPr>
            <a:picLocks noChangeAspect="1"/>
          </p:cNvPicPr>
          <p:nvPr/>
        </p:nvPicPr>
        <p:blipFill>
          <a:blip r:embed="rId2"/>
          <a:stretch>
            <a:fillRect/>
          </a:stretch>
        </p:blipFill>
        <p:spPr>
          <a:xfrm>
            <a:off x="203932" y="592057"/>
            <a:ext cx="6269232" cy="4415502"/>
          </a:xfrm>
          <a:prstGeom prst="rect">
            <a:avLst/>
          </a:prstGeom>
        </p:spPr>
      </p:pic>
      <p:sp>
        <p:nvSpPr>
          <p:cNvPr id="8" name="TextBox 7"/>
          <p:cNvSpPr txBox="1"/>
          <p:nvPr/>
        </p:nvSpPr>
        <p:spPr>
          <a:xfrm>
            <a:off x="6492898" y="776253"/>
            <a:ext cx="2559004" cy="2677656"/>
          </a:xfrm>
          <a:prstGeom prst="rect">
            <a:avLst/>
          </a:prstGeom>
          <a:noFill/>
        </p:spPr>
        <p:txBody>
          <a:bodyPr wrap="square" rtlCol="0">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1.  From the above pie chart, we can say that the most of the reviews on the apps by the users on play store has received positive </a:t>
            </a:r>
            <a:r>
              <a:rPr lang="en-US" b="1" dirty="0" err="1" smtClean="0">
                <a:solidFill>
                  <a:schemeClr val="accent1">
                    <a:lumMod val="50000"/>
                  </a:schemeClr>
                </a:solidFill>
              </a:rPr>
              <a:t>reveiws</a:t>
            </a:r>
            <a:r>
              <a:rPr lang="en-US" b="1" dirty="0" smtClean="0">
                <a:solidFill>
                  <a:schemeClr val="accent1">
                    <a:lumMod val="50000"/>
                  </a:schemeClr>
                </a:solidFill>
              </a:rPr>
              <a:t> i.e.(64.03%).</a:t>
            </a:r>
          </a:p>
          <a:p>
            <a:r>
              <a:rPr lang="en-US" b="1" dirty="0" smtClean="0">
                <a:solidFill>
                  <a:schemeClr val="accent1">
                    <a:lumMod val="50000"/>
                  </a:schemeClr>
                </a:solidFill>
              </a:rPr>
              <a:t>2.   While, some of the apps have received negative reviews. i.e.(approx.15%).</a:t>
            </a:r>
          </a:p>
          <a:p>
            <a:endParaRPr lang="en-US" dirty="0"/>
          </a:p>
        </p:txBody>
      </p:sp>
    </p:spTree>
    <p:extLst>
      <p:ext uri="{BB962C8B-B14F-4D97-AF65-F5344CB8AC3E}">
        <p14:creationId xmlns:p14="http://schemas.microsoft.com/office/powerpoint/2010/main" xmlns="" val="3093770187"/>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noAutofit/>
          </a:bodyPr>
          <a:lstStyle/>
          <a:p>
            <a:r>
              <a:rPr lang="en-US" sz="1400" b="1" dirty="0" smtClean="0"/>
              <a:t>Problem 7: Is there any correlation between Sentiment polarity/Sentiment subjectivity with Installs/Rating/Reviews/Size/Price/</a:t>
            </a:r>
            <a:r>
              <a:rPr lang="en-US" sz="1400" b="1" dirty="0" err="1" smtClean="0"/>
              <a:t>LastUpdated_Day</a:t>
            </a:r>
            <a:r>
              <a:rPr lang="en-US" sz="1400" b="1" dirty="0" smtClean="0"/>
              <a:t>/</a:t>
            </a:r>
            <a:r>
              <a:rPr lang="en-US" sz="1400" b="1" dirty="0" err="1" smtClean="0"/>
              <a:t>LastUpdated_Month</a:t>
            </a:r>
            <a:r>
              <a:rPr lang="en-US" sz="1400" b="1" dirty="0" smtClean="0"/>
              <a:t>/</a:t>
            </a:r>
            <a:r>
              <a:rPr lang="en-US" sz="1400" b="1" dirty="0" err="1" smtClean="0"/>
              <a:t>LastUpdated_Year</a:t>
            </a:r>
            <a:r>
              <a:rPr lang="en-US" sz="1400" b="1" dirty="0" smtClean="0"/>
              <a:t> ?</a:t>
            </a:r>
            <a:br>
              <a:rPr lang="en-US" sz="1400" b="1" dirty="0" smtClean="0"/>
            </a:br>
            <a:endParaRPr lang="en-IN" sz="1400" b="1" dirty="0"/>
          </a:p>
        </p:txBody>
      </p:sp>
      <p:pic>
        <p:nvPicPr>
          <p:cNvPr id="8" name="Picture 7" descr="0272674.png"/>
          <p:cNvPicPr>
            <a:picLocks noChangeAspect="1"/>
          </p:cNvPicPr>
          <p:nvPr/>
        </p:nvPicPr>
        <p:blipFill>
          <a:blip r:embed="rId2"/>
          <a:stretch>
            <a:fillRect/>
          </a:stretch>
        </p:blipFill>
        <p:spPr>
          <a:xfrm>
            <a:off x="0" y="532852"/>
            <a:ext cx="5729801" cy="4610648"/>
          </a:xfrm>
          <a:prstGeom prst="rect">
            <a:avLst/>
          </a:prstGeom>
        </p:spPr>
      </p:pic>
      <p:sp>
        <p:nvSpPr>
          <p:cNvPr id="9" name="TextBox 8"/>
          <p:cNvSpPr txBox="1"/>
          <p:nvPr/>
        </p:nvSpPr>
        <p:spPr>
          <a:xfrm>
            <a:off x="6387643" y="2808984"/>
            <a:ext cx="1861692" cy="307777"/>
          </a:xfrm>
          <a:prstGeom prst="rect">
            <a:avLst/>
          </a:prstGeom>
          <a:noFill/>
        </p:spPr>
        <p:txBody>
          <a:bodyPr wrap="square" rtlCol="0">
            <a:spAutoFit/>
          </a:bodyPr>
          <a:lstStyle/>
          <a:p>
            <a:endParaRPr lang="en-US" dirty="0"/>
          </a:p>
        </p:txBody>
      </p:sp>
      <p:sp>
        <p:nvSpPr>
          <p:cNvPr id="12" name="TextBox 11"/>
          <p:cNvSpPr txBox="1"/>
          <p:nvPr/>
        </p:nvSpPr>
        <p:spPr>
          <a:xfrm>
            <a:off x="5723222" y="550405"/>
            <a:ext cx="3322102" cy="4801314"/>
          </a:xfrm>
          <a:prstGeom prst="rect">
            <a:avLst/>
          </a:prstGeom>
          <a:noFill/>
        </p:spPr>
        <p:txBody>
          <a:bodyPr wrap="square" rtlCol="0">
            <a:spAutoFit/>
          </a:bodyPr>
          <a:lstStyle/>
          <a:p>
            <a:r>
              <a:rPr lang="en-US" sz="1100" b="1" dirty="0" smtClean="0">
                <a:solidFill>
                  <a:schemeClr val="accent1">
                    <a:lumMod val="50000"/>
                  </a:schemeClr>
                </a:solidFill>
              </a:rPr>
              <a:t>Summary: </a:t>
            </a:r>
          </a:p>
          <a:p>
            <a:endParaRPr lang="en-US" sz="1100" b="1" dirty="0" smtClean="0">
              <a:solidFill>
                <a:schemeClr val="accent1">
                  <a:lumMod val="50000"/>
                </a:schemeClr>
              </a:solidFill>
            </a:endParaRPr>
          </a:p>
          <a:p>
            <a:r>
              <a:rPr lang="en-US" sz="1100" b="1" dirty="0" smtClean="0">
                <a:solidFill>
                  <a:schemeClr val="accent1">
                    <a:lumMod val="50000"/>
                  </a:schemeClr>
                </a:solidFill>
              </a:rPr>
              <a:t>We add Both the data frames that are related to each other. In these </a:t>
            </a:r>
            <a:r>
              <a:rPr lang="en-US" sz="1100" b="1" dirty="0" err="1" smtClean="0">
                <a:solidFill>
                  <a:schemeClr val="accent1">
                    <a:lumMod val="50000"/>
                  </a:schemeClr>
                </a:solidFill>
              </a:rPr>
              <a:t>coorelation</a:t>
            </a:r>
            <a:r>
              <a:rPr lang="en-US" sz="1100" b="1" dirty="0" smtClean="0">
                <a:solidFill>
                  <a:schemeClr val="accent1">
                    <a:lumMod val="50000"/>
                  </a:schemeClr>
                </a:solidFill>
              </a:rPr>
              <a:t> heat map some values are negative and some are positive , for that purpose we merge the both data frames to obtain the most appropriate results and yes, we observed that:</a:t>
            </a:r>
          </a:p>
          <a:p>
            <a:endParaRPr lang="en-US" sz="1100" b="1" dirty="0" smtClean="0">
              <a:solidFill>
                <a:schemeClr val="accent1">
                  <a:lumMod val="50000"/>
                </a:schemeClr>
              </a:solidFill>
            </a:endParaRPr>
          </a:p>
          <a:p>
            <a:r>
              <a:rPr lang="en-US" sz="1100" b="1" dirty="0" smtClean="0">
                <a:solidFill>
                  <a:schemeClr val="accent1">
                    <a:lumMod val="50000"/>
                  </a:schemeClr>
                </a:solidFill>
              </a:rPr>
              <a:t>1.Size and sentiment polarity are negatively correlated (-0.12) : There are lots of reasons of disliking those apps which have large size. First of all, it consumes more storage, takes more RAM and needs a high speed connection for its execution.</a:t>
            </a:r>
          </a:p>
          <a:p>
            <a:r>
              <a:rPr lang="en-US" sz="1100" b="1" dirty="0" smtClean="0">
                <a:solidFill>
                  <a:schemeClr val="accent1">
                    <a:lumMod val="50000"/>
                  </a:schemeClr>
                </a:solidFill>
              </a:rPr>
              <a:t>2.There is a positive correlation between reviews and number of installs (0.63) because as the reviews increases, people start noticing the app and install them.</a:t>
            </a:r>
          </a:p>
          <a:p>
            <a:r>
              <a:rPr lang="en-US" sz="1100" b="1" dirty="0" smtClean="0">
                <a:solidFill>
                  <a:schemeClr val="accent1">
                    <a:lumMod val="50000"/>
                  </a:schemeClr>
                </a:solidFill>
              </a:rPr>
              <a:t>3.There is a slightly positive correlation (0.27) between sentiment polarity and sentiment subjectivity that means if the users shares positive reviews then there is chance that users are sharing their personal opinion but not genuine information.</a:t>
            </a:r>
          </a:p>
          <a:p>
            <a:endParaRPr lang="en-US" sz="2000" dirty="0"/>
          </a:p>
        </p:txBody>
      </p:sp>
    </p:spTree>
    <p:extLst>
      <p:ext uri="{BB962C8B-B14F-4D97-AF65-F5344CB8AC3E}">
        <p14:creationId xmlns:p14="http://schemas.microsoft.com/office/powerpoint/2010/main" xmlns="" val="34286142"/>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27703A-589F-4C36-BBAF-F483D72D7F9E}"/>
              </a:ext>
            </a:extLst>
          </p:cNvPr>
          <p:cNvSpPr>
            <a:spLocks noGrp="1"/>
          </p:cNvSpPr>
          <p:nvPr>
            <p:ph type="title"/>
          </p:nvPr>
        </p:nvSpPr>
        <p:spPr>
          <a:xfrm>
            <a:off x="56707" y="0"/>
            <a:ext cx="8520600" cy="489098"/>
          </a:xfrm>
        </p:spPr>
        <p:txBody>
          <a:bodyPr>
            <a:normAutofit fontScale="90000"/>
          </a:bodyPr>
          <a:lstStyle/>
          <a:p>
            <a:r>
              <a:rPr lang="en-IN" dirty="0" smtClean="0"/>
              <a:t>Conclusion</a:t>
            </a:r>
            <a:endParaRPr lang="en-IN" dirty="0"/>
          </a:p>
        </p:txBody>
      </p:sp>
      <p:pic>
        <p:nvPicPr>
          <p:cNvPr id="3" name="Picture 2">
            <a:extLst>
              <a:ext uri="{FF2B5EF4-FFF2-40B4-BE49-F238E27FC236}">
                <a16:creationId xmlns="" xmlns:a16="http://schemas.microsoft.com/office/drawing/2014/main" id="{AAF24282-5183-4C58-97F2-2B6325C0AB3B}"/>
              </a:ext>
            </a:extLst>
          </p:cNvPr>
          <p:cNvPicPr>
            <a:picLocks noChangeAspect="1"/>
          </p:cNvPicPr>
          <p:nvPr/>
        </p:nvPicPr>
        <p:blipFill>
          <a:blip r:embed="rId2"/>
          <a:stretch>
            <a:fillRect/>
          </a:stretch>
        </p:blipFill>
        <p:spPr>
          <a:xfrm>
            <a:off x="4841358" y="610946"/>
            <a:ext cx="4302642" cy="4185761"/>
          </a:xfrm>
          <a:prstGeom prst="rect">
            <a:avLst/>
          </a:prstGeom>
        </p:spPr>
      </p:pic>
      <p:sp>
        <p:nvSpPr>
          <p:cNvPr id="7" name="TextBox 6">
            <a:extLst>
              <a:ext uri="{FF2B5EF4-FFF2-40B4-BE49-F238E27FC236}">
                <a16:creationId xmlns="" xmlns:a16="http://schemas.microsoft.com/office/drawing/2014/main" id="{B8D94748-9253-49FF-B5C1-3C5006880890}"/>
              </a:ext>
            </a:extLst>
          </p:cNvPr>
          <p:cNvSpPr txBox="1"/>
          <p:nvPr/>
        </p:nvSpPr>
        <p:spPr>
          <a:xfrm>
            <a:off x="-1" y="610946"/>
            <a:ext cx="4841359" cy="4616648"/>
          </a:xfrm>
          <a:prstGeom prst="rect">
            <a:avLst/>
          </a:prstGeom>
          <a:solidFill>
            <a:schemeClr val="bg1">
              <a:lumMod val="60000"/>
              <a:lumOff val="40000"/>
            </a:schemeClr>
          </a:solidFill>
          <a:ln>
            <a:solidFill>
              <a:schemeClr val="tx2">
                <a:lumMod val="10000"/>
              </a:schemeClr>
            </a:solidFill>
          </a:ln>
        </p:spPr>
        <p:txBody>
          <a:bodyPr wrap="square" rtlCol="0">
            <a:spAutoFit/>
          </a:bodyPr>
          <a:lstStyle/>
          <a:p>
            <a:r>
              <a:rPr lang="en-US" dirty="0" smtClean="0">
                <a:solidFill>
                  <a:schemeClr val="bg2">
                    <a:lumMod val="25000"/>
                  </a:schemeClr>
                </a:solidFill>
              </a:rPr>
              <a:t>Through exploratory data analysis we have observed some trends and have made some assumptions that might lead to app success among the users in the play store.</a:t>
            </a:r>
          </a:p>
          <a:p>
            <a:endParaRPr lang="en-US" dirty="0" smtClean="0">
              <a:solidFill>
                <a:schemeClr val="bg2">
                  <a:lumMod val="25000"/>
                </a:schemeClr>
              </a:solidFill>
            </a:endParaRPr>
          </a:p>
          <a:p>
            <a:r>
              <a:rPr lang="en-US" dirty="0" smtClean="0">
                <a:solidFill>
                  <a:schemeClr val="bg2">
                    <a:lumMod val="25000"/>
                  </a:schemeClr>
                </a:solidFill>
              </a:rPr>
              <a:t>• Android Version Supported Apps: - </a:t>
            </a:r>
            <a:r>
              <a:rPr lang="en-US" b="1" dirty="0" smtClean="0">
                <a:solidFill>
                  <a:schemeClr val="bg2">
                    <a:lumMod val="25000"/>
                  </a:schemeClr>
                </a:solidFill>
              </a:rPr>
              <a:t>60% apps support only android 4.0</a:t>
            </a:r>
            <a:r>
              <a:rPr lang="en-US" dirty="0" smtClean="0">
                <a:solidFill>
                  <a:schemeClr val="bg2">
                    <a:lumMod val="25000"/>
                  </a:schemeClr>
                </a:solidFill>
              </a:rPr>
              <a:t> and above version.</a:t>
            </a:r>
          </a:p>
          <a:p>
            <a:r>
              <a:rPr lang="en-US" dirty="0" smtClean="0">
                <a:solidFill>
                  <a:schemeClr val="bg2">
                    <a:lumMod val="25000"/>
                  </a:schemeClr>
                </a:solidFill>
              </a:rPr>
              <a:t>• Categories of app in play store :- most like or preferred by customers </a:t>
            </a:r>
            <a:r>
              <a:rPr lang="en-US" b="1" dirty="0" smtClean="0">
                <a:solidFill>
                  <a:schemeClr val="bg2">
                    <a:lumMod val="25000"/>
                  </a:schemeClr>
                </a:solidFill>
              </a:rPr>
              <a:t>family apps and gaming apps</a:t>
            </a:r>
            <a:endParaRPr lang="en-US" dirty="0" smtClean="0">
              <a:solidFill>
                <a:schemeClr val="bg2">
                  <a:lumMod val="25000"/>
                </a:schemeClr>
              </a:solidFill>
            </a:endParaRPr>
          </a:p>
          <a:p>
            <a:r>
              <a:rPr lang="en-US" dirty="0" smtClean="0">
                <a:solidFill>
                  <a:schemeClr val="bg2">
                    <a:lumMod val="25000"/>
                  </a:schemeClr>
                </a:solidFill>
              </a:rPr>
              <a:t>• Percentage of free apps :- </a:t>
            </a:r>
            <a:r>
              <a:rPr lang="en-US" b="1" dirty="0" smtClean="0">
                <a:solidFill>
                  <a:schemeClr val="bg2">
                    <a:lumMod val="25000"/>
                  </a:schemeClr>
                </a:solidFill>
              </a:rPr>
              <a:t>92.60% apps are free</a:t>
            </a:r>
            <a:r>
              <a:rPr lang="en-US" dirty="0" smtClean="0">
                <a:solidFill>
                  <a:schemeClr val="bg2">
                    <a:lumMod val="25000"/>
                  </a:schemeClr>
                </a:solidFill>
              </a:rPr>
              <a:t> available on the play store</a:t>
            </a:r>
          </a:p>
          <a:p>
            <a:r>
              <a:rPr lang="en-US" dirty="0" smtClean="0">
                <a:solidFill>
                  <a:schemeClr val="bg2">
                    <a:lumMod val="25000"/>
                  </a:schemeClr>
                </a:solidFill>
              </a:rPr>
              <a:t>• Percentage of Paid apps: - </a:t>
            </a:r>
            <a:r>
              <a:rPr lang="en-US" b="1" dirty="0" smtClean="0">
                <a:solidFill>
                  <a:schemeClr val="bg2">
                    <a:lumMod val="25000"/>
                  </a:schemeClr>
                </a:solidFill>
              </a:rPr>
              <a:t>7.39% apps are paid</a:t>
            </a:r>
            <a:r>
              <a:rPr lang="en-US" dirty="0" smtClean="0">
                <a:solidFill>
                  <a:schemeClr val="bg2">
                    <a:lumMod val="25000"/>
                  </a:schemeClr>
                </a:solidFill>
              </a:rPr>
              <a:t> apps.</a:t>
            </a:r>
          </a:p>
          <a:p>
            <a:r>
              <a:rPr lang="en-US" dirty="0" smtClean="0">
                <a:solidFill>
                  <a:schemeClr val="bg2">
                    <a:lumMod val="25000"/>
                  </a:schemeClr>
                </a:solidFill>
              </a:rPr>
              <a:t>• Up </a:t>
            </a:r>
            <a:r>
              <a:rPr lang="en-US" dirty="0" err="1" smtClean="0">
                <a:solidFill>
                  <a:schemeClr val="bg2">
                    <a:lumMod val="25000"/>
                  </a:schemeClr>
                </a:solidFill>
              </a:rPr>
              <a:t>gradatation</a:t>
            </a:r>
            <a:r>
              <a:rPr lang="en-US" dirty="0" smtClean="0">
                <a:solidFill>
                  <a:schemeClr val="bg2">
                    <a:lumMod val="25000"/>
                  </a:schemeClr>
                </a:solidFill>
              </a:rPr>
              <a:t> details of apps by year: - Latest </a:t>
            </a:r>
            <a:r>
              <a:rPr lang="en-US" b="1" dirty="0" smtClean="0">
                <a:solidFill>
                  <a:schemeClr val="bg2">
                    <a:lumMod val="25000"/>
                  </a:schemeClr>
                </a:solidFill>
              </a:rPr>
              <a:t>6000+ apps updated in 2018</a:t>
            </a:r>
            <a:r>
              <a:rPr lang="en-US" dirty="0" smtClean="0">
                <a:solidFill>
                  <a:schemeClr val="bg2">
                    <a:lumMod val="25000"/>
                  </a:schemeClr>
                </a:solidFill>
              </a:rPr>
              <a:t> which is the </a:t>
            </a:r>
            <a:r>
              <a:rPr lang="en-US" b="1" dirty="0" smtClean="0">
                <a:solidFill>
                  <a:schemeClr val="bg2">
                    <a:lumMod val="25000"/>
                  </a:schemeClr>
                </a:solidFill>
              </a:rPr>
              <a:t>maximum count</a:t>
            </a:r>
            <a:r>
              <a:rPr lang="en-US" dirty="0" smtClean="0">
                <a:solidFill>
                  <a:schemeClr val="bg2">
                    <a:lumMod val="25000"/>
                  </a:schemeClr>
                </a:solidFill>
              </a:rPr>
              <a:t>.</a:t>
            </a:r>
          </a:p>
          <a:p>
            <a:r>
              <a:rPr lang="en-US" dirty="0" smtClean="0">
                <a:solidFill>
                  <a:schemeClr val="bg2">
                    <a:lumMod val="25000"/>
                  </a:schemeClr>
                </a:solidFill>
              </a:rPr>
              <a:t>• App pricing in popular categories: - we see </a:t>
            </a:r>
            <a:r>
              <a:rPr lang="en-US" b="1" dirty="0" smtClean="0">
                <a:solidFill>
                  <a:schemeClr val="bg2">
                    <a:lumMod val="25000"/>
                  </a:schemeClr>
                </a:solidFill>
              </a:rPr>
              <a:t>price </a:t>
            </a:r>
            <a:r>
              <a:rPr lang="en-US" b="1" dirty="0" err="1" smtClean="0">
                <a:solidFill>
                  <a:schemeClr val="bg2">
                    <a:lumMod val="25000"/>
                  </a:schemeClr>
                </a:solidFill>
              </a:rPr>
              <a:t>upto</a:t>
            </a:r>
            <a:r>
              <a:rPr lang="en-US" b="1" dirty="0" smtClean="0">
                <a:solidFill>
                  <a:schemeClr val="bg2">
                    <a:lumMod val="25000"/>
                  </a:schemeClr>
                </a:solidFill>
              </a:rPr>
              <a:t> 400 dollar</a:t>
            </a:r>
            <a:r>
              <a:rPr lang="en-US" dirty="0" smtClean="0">
                <a:solidFill>
                  <a:schemeClr val="bg2">
                    <a:lumMod val="25000"/>
                  </a:schemeClr>
                </a:solidFill>
              </a:rPr>
              <a:t> &amp; </a:t>
            </a:r>
            <a:r>
              <a:rPr lang="en-US" b="1" dirty="0" smtClean="0">
                <a:solidFill>
                  <a:schemeClr val="bg2">
                    <a:lumMod val="25000"/>
                  </a:schemeClr>
                </a:solidFill>
              </a:rPr>
              <a:t>mostly medical and family apps are paid</a:t>
            </a:r>
            <a:r>
              <a:rPr lang="en-US" dirty="0" smtClean="0">
                <a:solidFill>
                  <a:schemeClr val="bg2">
                    <a:lumMod val="25000"/>
                  </a:schemeClr>
                </a:solidFill>
              </a:rPr>
              <a:t>.</a:t>
            </a:r>
          </a:p>
          <a:p>
            <a:r>
              <a:rPr lang="en-US" dirty="0" smtClean="0">
                <a:solidFill>
                  <a:schemeClr val="bg2">
                    <a:lumMod val="25000"/>
                  </a:schemeClr>
                </a:solidFill>
              </a:rPr>
              <a:t>• Sentiments of reviews: - </a:t>
            </a:r>
            <a:r>
              <a:rPr lang="en-US" b="1" dirty="0" smtClean="0">
                <a:solidFill>
                  <a:schemeClr val="bg2">
                    <a:lumMod val="25000"/>
                  </a:schemeClr>
                </a:solidFill>
              </a:rPr>
              <a:t>64.03% customer gave positive feedbacks</a:t>
            </a:r>
            <a:r>
              <a:rPr lang="en-US" dirty="0" smtClean="0">
                <a:solidFill>
                  <a:schemeClr val="bg2">
                    <a:lumMod val="25000"/>
                  </a:schemeClr>
                </a:solidFill>
              </a:rPr>
              <a:t> while the </a:t>
            </a:r>
            <a:r>
              <a:rPr lang="en-US" b="1" dirty="0" smtClean="0">
                <a:solidFill>
                  <a:schemeClr val="bg2">
                    <a:lumMod val="25000"/>
                  </a:schemeClr>
                </a:solidFill>
              </a:rPr>
              <a:t>negative feedback is 21.28%</a:t>
            </a:r>
            <a:r>
              <a:rPr lang="en-US" dirty="0" smtClean="0">
                <a:solidFill>
                  <a:schemeClr val="bg2">
                    <a:lumMod val="25000"/>
                  </a:schemeClr>
                </a:solidFill>
              </a:rPr>
              <a:t>.</a:t>
            </a:r>
          </a:p>
          <a:p>
            <a:pPr marL="285750" indent="-285750" algn="just">
              <a:buFont typeface="Arial" panose="020B0604020202020204" pitchFamily="34" charset="0"/>
              <a:buChar char="•"/>
            </a:pPr>
            <a:endParaRPr lang="en-IN" dirty="0">
              <a:solidFill>
                <a:srgbClr val="FFFF00"/>
              </a:solidFill>
            </a:endParaRPr>
          </a:p>
          <a:p>
            <a:pPr marL="285750" indent="-285750" algn="just">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endParaRPr lang="en-IN" dirty="0">
              <a:solidFill>
                <a:srgbClr val="FFFF00"/>
              </a:solidFill>
            </a:endParaRPr>
          </a:p>
        </p:txBody>
      </p:sp>
    </p:spTree>
    <p:extLst>
      <p:ext uri="{BB962C8B-B14F-4D97-AF65-F5344CB8AC3E}">
        <p14:creationId xmlns:p14="http://schemas.microsoft.com/office/powerpoint/2010/main" xmlns="" val="253013664"/>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484" y="1927019"/>
            <a:ext cx="9770362" cy="857250"/>
          </a:xfrm>
        </p:spPr>
        <p:txBody>
          <a:bodyPr/>
          <a:lstStyle/>
          <a:p>
            <a:r>
              <a:rPr lang="en-IN" dirty="0" smtClean="0"/>
              <a:t>               THANK YOU!! </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38014" y="919194"/>
            <a:ext cx="5691559" cy="4076055"/>
          </a:xfrm>
        </p:spPr>
        <p:style>
          <a:lnRef idx="2">
            <a:schemeClr val="accent3"/>
          </a:lnRef>
          <a:fillRef idx="1">
            <a:schemeClr val="lt1"/>
          </a:fillRef>
          <a:effectRef idx="0">
            <a:schemeClr val="accent3"/>
          </a:effectRef>
          <a:fontRef idx="minor">
            <a:schemeClr val="dk1"/>
          </a:fontRef>
        </p:style>
        <p:txBody>
          <a:bodyPr/>
          <a:lstStyle/>
          <a:p>
            <a:r>
              <a:rPr lang="en-US" sz="1800" b="1" dirty="0" smtClean="0"/>
              <a:t>The Play Store apps data has enormous potential to drive app-making businesses to success. Actionable insights can be drawn for developers to work on and capture the Android market.</a:t>
            </a:r>
            <a:endParaRPr lang="en-US" sz="1800" dirty="0" smtClean="0"/>
          </a:p>
          <a:p>
            <a:r>
              <a:rPr lang="en-US" sz="1800" b="1" dirty="0" smtClean="0"/>
              <a:t>Each app (row) has values for category, rating, size, and more. Another dataset contains customer reviews of the android apps.</a:t>
            </a:r>
            <a:endParaRPr lang="en-US" sz="1800" dirty="0" smtClean="0"/>
          </a:p>
          <a:p>
            <a:r>
              <a:rPr lang="en-US" sz="1800" b="1" dirty="0" smtClean="0"/>
              <a:t>Explore and analyze the data to discover key factors responsible for app engagement and success.</a:t>
            </a:r>
            <a:endParaRPr lang="en-US" sz="1800" dirty="0" smtClean="0"/>
          </a:p>
          <a:p>
            <a:pPr marL="114300" indent="0">
              <a:buNone/>
            </a:pPr>
            <a:endParaRPr lang="en-GB" sz="18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xmlns="" val="280280323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94292" y="779623"/>
            <a:ext cx="8520600" cy="4240935"/>
          </a:xfrm>
          <a:solidFill>
            <a:schemeClr val="bg2"/>
          </a:solidFill>
          <a:ln>
            <a:solidFill>
              <a:schemeClr val="accent1"/>
            </a:solidFill>
          </a:ln>
        </p:spPr>
        <p:txBody>
          <a:bodyPr/>
          <a:lstStyle/>
          <a:p>
            <a:pPr marL="114300" indent="0">
              <a:buNone/>
            </a:pPr>
            <a:r>
              <a:rPr lang="en-IN" sz="1800" dirty="0">
                <a:solidFill>
                  <a:schemeClr val="accent2"/>
                </a:solidFill>
              </a:rPr>
              <a:t>New app maker company is trying to identify various factors to capture android market ,so they are trying to find out the following things from the app store data</a:t>
            </a:r>
            <a:r>
              <a:rPr lang="en-IN" sz="1800" dirty="0" smtClean="0">
                <a:solidFill>
                  <a:schemeClr val="accent2"/>
                </a:solidFill>
              </a:rPr>
              <a:t>:</a:t>
            </a:r>
            <a:endParaRPr lang="en-US" sz="1800" dirty="0" smtClean="0">
              <a:solidFill>
                <a:schemeClr val="accent2"/>
              </a:solidFill>
            </a:endParaRPr>
          </a:p>
          <a:p>
            <a:pPr marL="114300" indent="0">
              <a:buNone/>
            </a:pPr>
            <a:r>
              <a:rPr lang="en-US" sz="1800" dirty="0" smtClean="0">
                <a:solidFill>
                  <a:schemeClr val="accent2"/>
                </a:solidFill>
              </a:rPr>
              <a:t>|</a:t>
            </a:r>
            <a:r>
              <a:rPr lang="en-US" sz="1800" b="1" dirty="0" smtClean="0">
                <a:solidFill>
                  <a:schemeClr val="accent2"/>
                </a:solidFill>
              </a:rPr>
              <a:t>Problem 1:</a:t>
            </a:r>
            <a:r>
              <a:rPr lang="en-US" sz="1800" dirty="0" smtClean="0">
                <a:solidFill>
                  <a:schemeClr val="accent2"/>
                </a:solidFill>
              </a:rPr>
              <a:t>| How many Android Version Supported Apps Across the Whole Database?</a:t>
            </a:r>
          </a:p>
          <a:p>
            <a:pPr marL="114300" indent="0">
              <a:buNone/>
            </a:pPr>
            <a:r>
              <a:rPr lang="en-US" sz="1800" dirty="0" smtClean="0">
                <a:solidFill>
                  <a:schemeClr val="accent2"/>
                </a:solidFill>
              </a:rPr>
              <a:t>|</a:t>
            </a:r>
            <a:r>
              <a:rPr lang="en-US" sz="1800" b="1" dirty="0" smtClean="0">
                <a:solidFill>
                  <a:schemeClr val="accent2"/>
                </a:solidFill>
              </a:rPr>
              <a:t>Problem 2:</a:t>
            </a:r>
            <a:r>
              <a:rPr lang="en-US" sz="1800" dirty="0" smtClean="0">
                <a:solidFill>
                  <a:schemeClr val="accent2"/>
                </a:solidFill>
              </a:rPr>
              <a:t>| What are the top most competing categories in play store ?</a:t>
            </a:r>
          </a:p>
          <a:p>
            <a:pPr marL="114300" indent="0">
              <a:buNone/>
            </a:pPr>
            <a:r>
              <a:rPr lang="en-US" sz="1800" dirty="0" smtClean="0">
                <a:solidFill>
                  <a:schemeClr val="accent2"/>
                </a:solidFill>
              </a:rPr>
              <a:t>|</a:t>
            </a:r>
            <a:r>
              <a:rPr lang="en-US" sz="1800" b="1" dirty="0" smtClean="0">
                <a:solidFill>
                  <a:schemeClr val="accent2"/>
                </a:solidFill>
              </a:rPr>
              <a:t>Problem 3:</a:t>
            </a:r>
            <a:r>
              <a:rPr lang="en-US" sz="1800" dirty="0" smtClean="0">
                <a:solidFill>
                  <a:schemeClr val="accent2"/>
                </a:solidFill>
              </a:rPr>
              <a:t>| What is the Paid and Free apps ratio from all apps ?</a:t>
            </a:r>
          </a:p>
          <a:p>
            <a:pPr marL="114300" indent="0">
              <a:buNone/>
            </a:pPr>
            <a:r>
              <a:rPr lang="en-US" sz="1800" dirty="0" smtClean="0">
                <a:solidFill>
                  <a:schemeClr val="accent2"/>
                </a:solidFill>
              </a:rPr>
              <a:t>|</a:t>
            </a:r>
            <a:r>
              <a:rPr lang="en-US" sz="1800" b="1" dirty="0" smtClean="0">
                <a:solidFill>
                  <a:schemeClr val="accent2"/>
                </a:solidFill>
              </a:rPr>
              <a:t>Problem 4:</a:t>
            </a:r>
            <a:r>
              <a:rPr lang="en-US" sz="1800" dirty="0" smtClean="0">
                <a:solidFill>
                  <a:schemeClr val="accent2"/>
                </a:solidFill>
              </a:rPr>
              <a:t>| What are the up gradation details of apps by year ?</a:t>
            </a:r>
          </a:p>
          <a:p>
            <a:pPr marL="114300" indent="0">
              <a:buNone/>
            </a:pPr>
            <a:r>
              <a:rPr lang="en-US" sz="1800" dirty="0" smtClean="0">
                <a:solidFill>
                  <a:schemeClr val="accent2"/>
                </a:solidFill>
              </a:rPr>
              <a:t>|</a:t>
            </a:r>
            <a:r>
              <a:rPr lang="en-US" sz="1800" b="1" dirty="0" smtClean="0">
                <a:solidFill>
                  <a:schemeClr val="accent2"/>
                </a:solidFill>
              </a:rPr>
              <a:t>Problem 5:</a:t>
            </a:r>
            <a:r>
              <a:rPr lang="en-US" sz="1800" dirty="0" smtClean="0">
                <a:solidFill>
                  <a:schemeClr val="accent2"/>
                </a:solidFill>
              </a:rPr>
              <a:t>| How the App pricing trend across popular categories?</a:t>
            </a:r>
          </a:p>
          <a:p>
            <a:pPr marL="114300" indent="0">
              <a:buNone/>
            </a:pPr>
            <a:r>
              <a:rPr lang="en-US" sz="1800" dirty="0" smtClean="0">
                <a:solidFill>
                  <a:schemeClr val="accent2"/>
                </a:solidFill>
              </a:rPr>
              <a:t>|</a:t>
            </a:r>
            <a:r>
              <a:rPr lang="en-US" sz="1800" b="1" dirty="0" smtClean="0">
                <a:solidFill>
                  <a:schemeClr val="accent2"/>
                </a:solidFill>
              </a:rPr>
              <a:t>Problem 6:</a:t>
            </a:r>
            <a:r>
              <a:rPr lang="en-US" sz="1800" dirty="0" smtClean="0">
                <a:solidFill>
                  <a:schemeClr val="accent2"/>
                </a:solidFill>
              </a:rPr>
              <a:t>| What are the Sentiment Data Across the All Reviews ?</a:t>
            </a:r>
          </a:p>
          <a:p>
            <a:pPr marL="114300" indent="0">
              <a:buNone/>
            </a:pPr>
            <a:r>
              <a:rPr lang="en-US" sz="1800" dirty="0" smtClean="0">
                <a:solidFill>
                  <a:schemeClr val="accent2"/>
                </a:solidFill>
              </a:rPr>
              <a:t>|</a:t>
            </a:r>
            <a:r>
              <a:rPr lang="en-US" sz="1800" b="1" dirty="0" smtClean="0">
                <a:solidFill>
                  <a:schemeClr val="accent2"/>
                </a:solidFill>
              </a:rPr>
              <a:t>Problem 7:</a:t>
            </a:r>
            <a:r>
              <a:rPr lang="en-US" sz="1800" dirty="0" smtClean="0">
                <a:solidFill>
                  <a:schemeClr val="accent2"/>
                </a:solidFill>
              </a:rPr>
              <a:t>| Is there any correlation between Sentiment polarity/Sentiment subjectivity with Installs/Rating/Reviews/Size/Price/Last </a:t>
            </a:r>
            <a:r>
              <a:rPr lang="en-US" sz="1800" dirty="0" err="1" smtClean="0">
                <a:solidFill>
                  <a:schemeClr val="accent2"/>
                </a:solidFill>
              </a:rPr>
              <a:t>Updated_Day</a:t>
            </a:r>
            <a:r>
              <a:rPr lang="en-US" sz="1800" dirty="0" smtClean="0">
                <a:solidFill>
                  <a:schemeClr val="accent2"/>
                </a:solidFill>
              </a:rPr>
              <a:t>/Last </a:t>
            </a:r>
            <a:r>
              <a:rPr lang="en-US" sz="1800" dirty="0" err="1" smtClean="0">
                <a:solidFill>
                  <a:schemeClr val="accent2"/>
                </a:solidFill>
              </a:rPr>
              <a:t>Updated_Month</a:t>
            </a:r>
            <a:r>
              <a:rPr lang="en-US" sz="1800" dirty="0" smtClean="0">
                <a:solidFill>
                  <a:schemeClr val="accent2"/>
                </a:solidFill>
              </a:rPr>
              <a:t>/Last </a:t>
            </a:r>
            <a:r>
              <a:rPr lang="en-US" sz="1800" dirty="0" err="1" smtClean="0">
                <a:solidFill>
                  <a:schemeClr val="accent2"/>
                </a:solidFill>
              </a:rPr>
              <a:t>Updated_Year</a:t>
            </a:r>
            <a:r>
              <a:rPr lang="en-US" sz="1800" dirty="0" smtClean="0">
                <a:solidFill>
                  <a:schemeClr val="accent2"/>
                </a:solidFill>
              </a:rPr>
              <a:t> ?</a:t>
            </a:r>
            <a:endParaRPr lang="en-IN" sz="1800" dirty="0">
              <a:solidFill>
                <a:schemeClr val="accent2"/>
              </a:solidFill>
            </a:endParaRPr>
          </a:p>
        </p:txBody>
      </p:sp>
    </p:spTree>
    <p:extLst>
      <p:ext uri="{BB962C8B-B14F-4D97-AF65-F5344CB8AC3E}">
        <p14:creationId xmlns:p14="http://schemas.microsoft.com/office/powerpoint/2010/main" xmlns="" val="24320462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sz="2400" dirty="0"/>
              <a:t>Dataset </a:t>
            </a:r>
            <a:r>
              <a:rPr lang="en-IN" sz="2400" dirty="0" smtClean="0"/>
              <a:t>Description Column Wise of Play store </a:t>
            </a:r>
            <a:r>
              <a:rPr lang="en-IN" sz="2400" dirty="0" err="1" smtClean="0"/>
              <a:t>Data.Csv</a:t>
            </a:r>
            <a:r>
              <a:rPr lang="en-IN" dirty="0"/>
              <a:t/>
            </a:r>
            <a:br>
              <a:rPr lang="en-IN" dirty="0"/>
            </a:br>
            <a:r>
              <a:rPr lang="en-IN" sz="800" dirty="0"/>
              <a:t/>
            </a: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r>
              <a:rPr lang="en-IN" sz="1800" dirty="0">
                <a:solidFill>
                  <a:schemeClr val="accent1">
                    <a:lumMod val="50000"/>
                  </a:schemeClr>
                </a:solidFill>
              </a:rPr>
              <a:t/>
            </a:r>
            <a:br>
              <a:rPr lang="en-IN" sz="1800" dirty="0">
                <a:solidFill>
                  <a:schemeClr val="accent1">
                    <a:lumMod val="50000"/>
                  </a:schemeClr>
                </a:solidFill>
              </a:rPr>
            </a:br>
            <a:r>
              <a:rPr lang="en-IN" sz="1800" b="1" dirty="0">
                <a:solidFill>
                  <a:schemeClr val="accent2"/>
                </a:solidFill>
              </a:rPr>
              <a:t>1.Play Store Data.csv                  </a:t>
            </a:r>
            <a:r>
              <a:rPr lang="en-IN" sz="1800" dirty="0">
                <a:solidFill>
                  <a:schemeClr val="accent1">
                    <a:lumMod val="50000"/>
                  </a:schemeClr>
                </a:solidFill>
              </a:rPr>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r>
              <a:rPr lang="en-IN" dirty="0">
                <a:solidFill>
                  <a:schemeClr val="accent1">
                    <a:lumMod val="50000"/>
                  </a:schemeClr>
                </a:solidFill>
              </a:rPr>
              <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xmlns="" val="313599646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normAutofit fontScale="90000"/>
          </a:bodyPr>
          <a:lstStyle/>
          <a:p>
            <a:pPr lvl="0"/>
            <a:r>
              <a:rPr lang="en-IN" sz="1600" b="1" dirty="0">
                <a:solidFill>
                  <a:schemeClr val="accent4">
                    <a:lumMod val="50000"/>
                  </a:schemeClr>
                </a:solidFill>
              </a:rPr>
              <a:t>App		</a:t>
            </a:r>
            <a:r>
              <a:rPr lang="en-IN" sz="1600" b="1" dirty="0" smtClean="0">
                <a:solidFill>
                  <a:schemeClr val="accent4">
                    <a:lumMod val="50000"/>
                  </a:schemeClr>
                </a:solidFill>
              </a:rPr>
              <a:t>: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a:t>
            </a:r>
            <a:r>
              <a:rPr lang="en-IN" sz="1600" b="1" dirty="0" smtClean="0">
                <a:solidFill>
                  <a:schemeClr val="accent4">
                    <a:lumMod val="50000"/>
                  </a:schemeClr>
                </a:solidFill>
              </a:rPr>
              <a:t>: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a:t>
            </a:r>
            <a:r>
              <a:rPr lang="en-IN" sz="1600" dirty="0" smtClean="0">
                <a:solidFill>
                  <a:schemeClr val="accent4">
                    <a:lumMod val="50000"/>
                  </a:schemeClr>
                </a:solidFill>
              </a:rPr>
              <a:t>                        feelings</a:t>
            </a:r>
            <a:r>
              <a:rPr lang="en-IN" sz="1600" dirty="0">
                <a:solidFill>
                  <a:schemeClr val="accent4">
                    <a:lumMod val="50000"/>
                  </a:schemeClr>
                </a:solidFill>
              </a:rPr>
              <a:t>, and speculations.</a:t>
            </a:r>
            <a:r>
              <a:rPr lang="en-IN" dirty="0"/>
              <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822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algn="r"/>
            <a:r>
              <a:rPr lang="en-IN" sz="2400" dirty="0" smtClean="0"/>
              <a:t>Dataset Description Column Wise of User </a:t>
            </a:r>
            <a:r>
              <a:rPr lang="en-IN" sz="2400" dirty="0" err="1" smtClean="0"/>
              <a:t>Reviews.Csv</a:t>
            </a:r>
            <a:endParaRPr lang="en-IN" sz="2400" dirty="0"/>
          </a:p>
        </p:txBody>
      </p:sp>
    </p:spTree>
    <p:extLst>
      <p:ext uri="{BB962C8B-B14F-4D97-AF65-F5344CB8AC3E}">
        <p14:creationId xmlns:p14="http://schemas.microsoft.com/office/powerpoint/2010/main" xmlns="" val="361932339"/>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xmlns="" val="3873922314"/>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636557836"/>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7" y="0"/>
            <a:ext cx="8520600" cy="894207"/>
          </a:xfrm>
        </p:spPr>
        <p:txBody>
          <a:bodyPr>
            <a:noAutofit/>
          </a:bodyPr>
          <a:lstStyle/>
          <a:p>
            <a:pPr lvl="0" algn="ctr"/>
            <a:r>
              <a:rPr lang="en-IN" sz="2400" b="1" dirty="0"/>
              <a:t>Import </a:t>
            </a:r>
            <a:r>
              <a:rPr lang="en-IN" sz="2400" b="1" dirty="0" smtClean="0"/>
              <a:t>Libraries</a:t>
            </a:r>
            <a:r>
              <a:rPr lang="en-IN" sz="2000" dirty="0"/>
              <a:t/>
            </a:r>
            <a:br>
              <a:rPr lang="en-IN" sz="2000" dirty="0"/>
            </a:br>
            <a:endParaRPr lang="en-IN" sz="2000"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pic>
        <p:nvPicPr>
          <p:cNvPr id="10" name="Picture 9" descr="Libraries.png"/>
          <p:cNvPicPr>
            <a:picLocks noChangeAspect="1"/>
          </p:cNvPicPr>
          <p:nvPr/>
        </p:nvPicPr>
        <p:blipFill>
          <a:blip r:embed="rId6"/>
          <a:stretch>
            <a:fillRect/>
          </a:stretch>
        </p:blipFill>
        <p:spPr>
          <a:xfrm>
            <a:off x="217088" y="2571238"/>
            <a:ext cx="8644040" cy="2059145"/>
          </a:xfrm>
          <a:prstGeom prst="rect">
            <a:avLst/>
          </a:prstGeom>
        </p:spPr>
      </p:pic>
    </p:spTree>
    <p:extLst>
      <p:ext uri="{BB962C8B-B14F-4D97-AF65-F5344CB8AC3E}">
        <p14:creationId xmlns:p14="http://schemas.microsoft.com/office/powerpoint/2010/main" xmlns="" val="2583534696"/>
      </p:ext>
    </p:extLst>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3902</TotalTime>
  <Words>1413</Words>
  <Application>Microsoft Office PowerPoint</Application>
  <PresentationFormat>On-screen Show (16:9)</PresentationFormat>
  <Paragraphs>238</Paragraphs>
  <Slides>39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Montserrat</vt:lpstr>
      <vt:lpstr>Calibri</vt:lpstr>
      <vt:lpstr>Verdana</vt:lpstr>
      <vt:lpstr>Constantia</vt:lpstr>
      <vt:lpstr>Wingdings 2</vt:lpstr>
      <vt:lpstr>Flow</vt:lpstr>
      <vt:lpstr>Capstone Project-1 (Exploratory Data Analysis)  Play Store App Review Analysis  </vt:lpstr>
      <vt:lpstr>   </vt:lpstr>
      <vt:lpstr>Contents:</vt:lpstr>
      <vt:lpstr>Introduction</vt:lpstr>
      <vt:lpstr>Problem Statement</vt:lpstr>
      <vt:lpstr>Dataset Description Column Wise of Play store Data.Csv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 Frame Loading…….</vt:lpstr>
      <vt:lpstr>DataFrame Loading…….</vt:lpstr>
      <vt:lpstr>       Drop Duplicate Entry </vt:lpstr>
      <vt:lpstr>Drop Duplicate Entry </vt:lpstr>
      <vt:lpstr>   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 Frame Operation.</vt:lpstr>
      <vt:lpstr>Segregate : Numerical, Categorical Variable Data</vt:lpstr>
      <vt:lpstr> Data Visualisation </vt:lpstr>
      <vt:lpstr>Problem 1: How many Android Version Supported Apps Across the Whole Database ?</vt:lpstr>
      <vt:lpstr>Problem 2: What are the top most competing categories in play store ? </vt:lpstr>
      <vt:lpstr>Problem 3: What is the Paid and Free apps ratio? from all apps ?</vt:lpstr>
      <vt:lpstr>Problem 4: What are the updatation details of apps by year?  </vt:lpstr>
      <vt:lpstr>Problem 5: How the App pricing trend across popular categories ? </vt:lpstr>
      <vt:lpstr>Problem-6: What are the Sentiment Data Across the All Reviews ? </vt:lpstr>
      <vt:lpstr>Problem 7: Is there any correlation between Sentiment polarity/Sentiment subjectivity with Installs/Rating/Reviews/Size/Price/LastUpdated_Day/LastUpdated_Month/LastUpdated_Year ? </vt:lpstr>
      <vt:lpstr>Conclusion</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Windows User</cp:lastModifiedBy>
  <cp:revision>128</cp:revision>
  <dcterms:modified xsi:type="dcterms:W3CDTF">2022-11-05T15:24:17Z</dcterms:modified>
</cp:coreProperties>
</file>